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2" r:id="rId1"/>
  </p:sldMasterIdLst>
  <p:sldIdLst>
    <p:sldId id="315" r:id="rId2"/>
    <p:sldId id="316" r:id="rId3"/>
    <p:sldId id="317" r:id="rId4"/>
    <p:sldId id="318" r:id="rId5"/>
    <p:sldId id="319" r:id="rId6"/>
    <p:sldId id="320" r:id="rId7"/>
    <p:sldId id="321" r:id="rId8"/>
    <p:sldId id="322" r:id="rId9"/>
    <p:sldId id="323" r:id="rId10"/>
    <p:sldId id="324" r:id="rId11"/>
    <p:sldId id="325" r:id="rId12"/>
    <p:sldId id="326" r:id="rId13"/>
    <p:sldId id="327" r:id="rId14"/>
    <p:sldId id="328" r:id="rId15"/>
    <p:sldId id="329" r:id="rId16"/>
    <p:sldId id="330" r:id="rId17"/>
    <p:sldId id="331" r:id="rId18"/>
    <p:sldId id="332" r:id="rId19"/>
    <p:sldId id="333" r:id="rId20"/>
    <p:sldId id="334" r:id="rId21"/>
    <p:sldId id="335" r:id="rId22"/>
    <p:sldId id="336" r:id="rId23"/>
    <p:sldId id="337" r:id="rId24"/>
    <p:sldId id="338" r:id="rId25"/>
    <p:sldId id="339" r:id="rId26"/>
    <p:sldId id="340" r:id="rId27"/>
    <p:sldId id="345" r:id="rId28"/>
    <p:sldId id="341" r:id="rId29"/>
    <p:sldId id="346" r:id="rId30"/>
    <p:sldId id="342" r:id="rId31"/>
    <p:sldId id="343" r:id="rId32"/>
    <p:sldId id="344" r:id="rId33"/>
    <p:sldId id="347" r:id="rId34"/>
    <p:sldId id="348" r:id="rId35"/>
    <p:sldId id="349" r:id="rId36"/>
    <p:sldId id="314"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EEBF0"/>
    <a:srgbClr val="F61686"/>
    <a:srgbClr val="03BD83"/>
    <a:srgbClr val="525252"/>
    <a:srgbClr val="E6E6E6"/>
    <a:srgbClr val="4D4D4D"/>
    <a:srgbClr val="0DD0F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308" autoAdjust="0"/>
    <p:restoredTop sz="94660"/>
  </p:normalViewPr>
  <p:slideViewPr>
    <p:cSldViewPr snapToGrid="0">
      <p:cViewPr varScale="1">
        <p:scale>
          <a:sx n="69" d="100"/>
          <a:sy n="69" d="100"/>
        </p:scale>
        <p:origin x="-548" y="-6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C390FF3-F980-4580-9863-E965BB98C22D}" type="datetimeFigureOut">
              <a:rPr lang="en-US" smtClean="0"/>
              <a:pPr/>
              <a:t>2/12/2024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pPr/>
              <a:t>‹#›</a:t>
            </a:fld>
            <a:endParaRPr lang="en-US"/>
          </a:p>
        </p:txBody>
      </p:sp>
    </p:spTree>
    <p:extLst>
      <p:ext uri="{BB962C8B-B14F-4D97-AF65-F5344CB8AC3E}">
        <p14:creationId xmlns:p14="http://schemas.microsoft.com/office/powerpoint/2010/main" xmlns="" val="828675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C390FF3-F980-4580-9863-E965BB98C22D}" type="datetimeFigureOut">
              <a:rPr lang="en-US" smtClean="0"/>
              <a:pPr/>
              <a:t>2/12/2024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5459B-F4C8-48D0-9A45-6A43EBC6BFF8}" type="slidenum">
              <a:rPr lang="en-US" smtClean="0"/>
              <a:pPr/>
              <a:t>‹#›</a:t>
            </a:fld>
            <a:endParaRPr lang="en-US"/>
          </a:p>
        </p:txBody>
      </p:sp>
    </p:spTree>
    <p:extLst>
      <p:ext uri="{BB962C8B-B14F-4D97-AF65-F5344CB8AC3E}">
        <p14:creationId xmlns:p14="http://schemas.microsoft.com/office/powerpoint/2010/main" xmlns="" val="333368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6C390FF3-F980-4580-9863-E965BB98C22D}" type="datetimeFigureOut">
              <a:rPr lang="en-US" smtClean="0"/>
              <a:pPr/>
              <a:t>2/12/2024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pPr/>
              <a:t>‹#›</a:t>
            </a:fld>
            <a:endParaRPr lang="en-US"/>
          </a:p>
        </p:txBody>
      </p:sp>
    </p:spTree>
    <p:extLst>
      <p:ext uri="{BB962C8B-B14F-4D97-AF65-F5344CB8AC3E}">
        <p14:creationId xmlns:p14="http://schemas.microsoft.com/office/powerpoint/2010/main" xmlns="" val="22809459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6C390FF3-F980-4580-9863-E965BB98C22D}" type="datetimeFigureOut">
              <a:rPr lang="en-US" smtClean="0"/>
              <a:pPr/>
              <a:t>2/12/2024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pPr/>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xmlns="" val="3755831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C390FF3-F980-4580-9863-E965BB98C22D}" type="datetimeFigureOut">
              <a:rPr lang="en-US" smtClean="0"/>
              <a:pPr/>
              <a:t>2/12/2024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pPr/>
              <a:t>‹#›</a:t>
            </a:fld>
            <a:endParaRPr lang="en-US"/>
          </a:p>
        </p:txBody>
      </p:sp>
    </p:spTree>
    <p:extLst>
      <p:ext uri="{BB962C8B-B14F-4D97-AF65-F5344CB8AC3E}">
        <p14:creationId xmlns:p14="http://schemas.microsoft.com/office/powerpoint/2010/main" xmlns="" val="631260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C390FF3-F980-4580-9863-E965BB98C22D}" type="datetimeFigureOut">
              <a:rPr lang="en-US" smtClean="0"/>
              <a:pPr/>
              <a:t>2/12/2024</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pPr/>
              <a:t>‹#›</a:t>
            </a:fld>
            <a:endParaRPr lang="en-US"/>
          </a:p>
        </p:txBody>
      </p:sp>
    </p:spTree>
    <p:extLst>
      <p:ext uri="{BB962C8B-B14F-4D97-AF65-F5344CB8AC3E}">
        <p14:creationId xmlns:p14="http://schemas.microsoft.com/office/powerpoint/2010/main" xmlns="" val="15358358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C390FF3-F980-4580-9863-E965BB98C22D}" type="datetimeFigureOut">
              <a:rPr lang="en-US" smtClean="0"/>
              <a:pPr/>
              <a:t>2/12/2024</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pPr/>
              <a:t>‹#›</a:t>
            </a:fld>
            <a:endParaRPr lang="en-US"/>
          </a:p>
        </p:txBody>
      </p:sp>
    </p:spTree>
    <p:extLst>
      <p:ext uri="{BB962C8B-B14F-4D97-AF65-F5344CB8AC3E}">
        <p14:creationId xmlns:p14="http://schemas.microsoft.com/office/powerpoint/2010/main" xmlns="" val="5610801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C390FF3-F980-4580-9863-E965BB98C22D}" type="datetimeFigureOut">
              <a:rPr lang="en-US" smtClean="0"/>
              <a:pPr/>
              <a:t>2/12/2024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pPr/>
              <a:t>‹#›</a:t>
            </a:fld>
            <a:endParaRPr lang="en-US"/>
          </a:p>
        </p:txBody>
      </p:sp>
    </p:spTree>
    <p:extLst>
      <p:ext uri="{BB962C8B-B14F-4D97-AF65-F5344CB8AC3E}">
        <p14:creationId xmlns:p14="http://schemas.microsoft.com/office/powerpoint/2010/main" xmlns="" val="21303433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C390FF3-F980-4580-9863-E965BB98C22D}" type="datetimeFigureOut">
              <a:rPr lang="en-US" smtClean="0"/>
              <a:pPr/>
              <a:t>2/12/2024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pPr/>
              <a:t>‹#›</a:t>
            </a:fld>
            <a:endParaRPr lang="en-US"/>
          </a:p>
        </p:txBody>
      </p:sp>
    </p:spTree>
    <p:extLst>
      <p:ext uri="{BB962C8B-B14F-4D97-AF65-F5344CB8AC3E}">
        <p14:creationId xmlns:p14="http://schemas.microsoft.com/office/powerpoint/2010/main" xmlns="" val="438443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6C390FF3-F980-4580-9863-E965BB98C22D}" type="datetimeFigureOut">
              <a:rPr lang="en-US" smtClean="0"/>
              <a:pPr/>
              <a:t>2/12/2024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pPr/>
              <a:t>‹#›</a:t>
            </a:fld>
            <a:endParaRPr lang="en-US"/>
          </a:p>
        </p:txBody>
      </p:sp>
    </p:spTree>
    <p:extLst>
      <p:ext uri="{BB962C8B-B14F-4D97-AF65-F5344CB8AC3E}">
        <p14:creationId xmlns:p14="http://schemas.microsoft.com/office/powerpoint/2010/main" xmlns="" val="3324950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C390FF3-F980-4580-9863-E965BB98C22D}" type="datetimeFigureOut">
              <a:rPr lang="en-US" smtClean="0"/>
              <a:pPr/>
              <a:t>2/12/2024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pPr/>
              <a:t>‹#›</a:t>
            </a:fld>
            <a:endParaRPr lang="en-US"/>
          </a:p>
        </p:txBody>
      </p:sp>
    </p:spTree>
    <p:extLst>
      <p:ext uri="{BB962C8B-B14F-4D97-AF65-F5344CB8AC3E}">
        <p14:creationId xmlns:p14="http://schemas.microsoft.com/office/powerpoint/2010/main" xmlns="" val="3109052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C390FF3-F980-4580-9863-E965BB98C22D}" type="datetimeFigureOut">
              <a:rPr lang="en-US" smtClean="0"/>
              <a:pPr/>
              <a:t>2/12/2024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5459B-F4C8-48D0-9A45-6A43EBC6BFF8}" type="slidenum">
              <a:rPr lang="en-US" smtClean="0"/>
              <a:pPr/>
              <a:t>‹#›</a:t>
            </a:fld>
            <a:endParaRPr lang="en-US"/>
          </a:p>
        </p:txBody>
      </p:sp>
    </p:spTree>
    <p:extLst>
      <p:ext uri="{BB962C8B-B14F-4D97-AF65-F5344CB8AC3E}">
        <p14:creationId xmlns:p14="http://schemas.microsoft.com/office/powerpoint/2010/main" xmlns="" val="2814671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C390FF3-F980-4580-9863-E965BB98C22D}" type="datetimeFigureOut">
              <a:rPr lang="en-US" smtClean="0"/>
              <a:pPr/>
              <a:t>2/12/2024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E5459B-F4C8-48D0-9A45-6A43EBC6BFF8}" type="slidenum">
              <a:rPr lang="en-US" smtClean="0"/>
              <a:pPr/>
              <a:t>‹#›</a:t>
            </a:fld>
            <a:endParaRPr lang="en-US"/>
          </a:p>
        </p:txBody>
      </p:sp>
    </p:spTree>
    <p:extLst>
      <p:ext uri="{BB962C8B-B14F-4D97-AF65-F5344CB8AC3E}">
        <p14:creationId xmlns:p14="http://schemas.microsoft.com/office/powerpoint/2010/main" xmlns="" val="23138995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6C390FF3-F980-4580-9863-E965BB98C22D}" type="datetimeFigureOut">
              <a:rPr lang="en-US" smtClean="0"/>
              <a:pPr/>
              <a:t>2/12/2024</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CFE5459B-F4C8-48D0-9A45-6A43EBC6BFF8}" type="slidenum">
              <a:rPr lang="en-US" smtClean="0"/>
              <a:pPr/>
              <a:t>‹#›</a:t>
            </a:fld>
            <a:endParaRPr lang="en-US"/>
          </a:p>
        </p:txBody>
      </p:sp>
    </p:spTree>
    <p:extLst>
      <p:ext uri="{BB962C8B-B14F-4D97-AF65-F5344CB8AC3E}">
        <p14:creationId xmlns:p14="http://schemas.microsoft.com/office/powerpoint/2010/main" xmlns="" val="5556125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6C390FF3-F980-4580-9863-E965BB98C22D}" type="datetimeFigureOut">
              <a:rPr lang="en-US" smtClean="0"/>
              <a:pPr/>
              <a:t>2/12/2024</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CFE5459B-F4C8-48D0-9A45-6A43EBC6BFF8}" type="slidenum">
              <a:rPr lang="en-US" smtClean="0"/>
              <a:pPr/>
              <a:t>‹#›</a:t>
            </a:fld>
            <a:endParaRPr lang="en-US"/>
          </a:p>
        </p:txBody>
      </p:sp>
    </p:spTree>
    <p:extLst>
      <p:ext uri="{BB962C8B-B14F-4D97-AF65-F5344CB8AC3E}">
        <p14:creationId xmlns:p14="http://schemas.microsoft.com/office/powerpoint/2010/main" xmlns="" val="5318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6C390FF3-F980-4580-9863-E965BB98C22D}" type="datetimeFigureOut">
              <a:rPr lang="en-US" smtClean="0"/>
              <a:pPr/>
              <a:t>2/12/2024</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CFE5459B-F4C8-48D0-9A45-6A43EBC6BFF8}" type="slidenum">
              <a:rPr lang="en-US" smtClean="0"/>
              <a:pPr/>
              <a:t>‹#›</a:t>
            </a:fld>
            <a:endParaRPr lang="en-US"/>
          </a:p>
        </p:txBody>
      </p:sp>
    </p:spTree>
    <p:extLst>
      <p:ext uri="{BB962C8B-B14F-4D97-AF65-F5344CB8AC3E}">
        <p14:creationId xmlns:p14="http://schemas.microsoft.com/office/powerpoint/2010/main" xmlns="" val="28976951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C390FF3-F980-4580-9863-E965BB98C22D}" type="datetimeFigureOut">
              <a:rPr lang="en-US" smtClean="0"/>
              <a:pPr/>
              <a:t>2/12/2024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5459B-F4C8-48D0-9A45-6A43EBC6BFF8}" type="slidenum">
              <a:rPr lang="en-US" smtClean="0"/>
              <a:pPr/>
              <a:t>‹#›</a:t>
            </a:fld>
            <a:endParaRPr lang="en-US"/>
          </a:p>
        </p:txBody>
      </p:sp>
    </p:spTree>
    <p:extLst>
      <p:ext uri="{BB962C8B-B14F-4D97-AF65-F5344CB8AC3E}">
        <p14:creationId xmlns:p14="http://schemas.microsoft.com/office/powerpoint/2010/main" xmlns="" val="1437577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xmlns=""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xmlns=""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xmlns=""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xmlns=""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6C390FF3-F980-4580-9863-E965BB98C22D}" type="datetimeFigureOut">
              <a:rPr lang="en-US" smtClean="0"/>
              <a:pPr/>
              <a:t>2/12/2024</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CFE5459B-F4C8-48D0-9A45-6A43EBC6BFF8}" type="slidenum">
              <a:rPr lang="en-US" smtClean="0"/>
              <a:pPr/>
              <a:t>‹#›</a:t>
            </a:fld>
            <a:endParaRPr lang="en-US"/>
          </a:p>
        </p:txBody>
      </p:sp>
    </p:spTree>
    <p:extLst>
      <p:ext uri="{BB962C8B-B14F-4D97-AF65-F5344CB8AC3E}">
        <p14:creationId xmlns:p14="http://schemas.microsoft.com/office/powerpoint/2010/main" xmlns="" val="1069031124"/>
      </p:ext>
    </p:extLst>
  </p:cSld>
  <p:clrMap bg1="dk1" tx1="lt1" bg2="dk2" tx2="lt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 id="2147483836" r:id="rId14"/>
    <p:sldLayoutId id="2147483837" r:id="rId15"/>
    <p:sldLayoutId id="2147483838" r:id="rId16"/>
    <p:sldLayoutId id="2147483839"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254" y="1413198"/>
            <a:ext cx="9404723" cy="1400530"/>
          </a:xfrm>
        </p:spPr>
        <p:txBody>
          <a:bodyPr/>
          <a:lstStyle/>
          <a:p>
            <a:pPr algn="ctr"/>
            <a:r>
              <a:rPr lang="en-US" sz="3200" dirty="0" smtClean="0"/>
              <a:t>PATIENTS' RIGHTS FROM MANDATORY AND VOLUNTARY HEALTH INSURANCE - PRACTICAL ASPECTS </a:t>
            </a:r>
            <a:endParaRPr lang="en-US" sz="3200" dirty="0">
              <a:latin typeface="Times New Roman" pitchFamily="18" charset="0"/>
              <a:cs typeface="Times New Roman" pitchFamily="18" charset="0"/>
            </a:endParaRPr>
          </a:p>
        </p:txBody>
      </p:sp>
    </p:spTree>
    <p:extLst>
      <p:ext uri="{BB962C8B-B14F-4D97-AF65-F5344CB8AC3E}">
        <p14:creationId xmlns:p14="http://schemas.microsoft.com/office/powerpoint/2010/main" xmlns="" val="18190208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F50B149-AC24-4E81-9370-F77AE84D6F17}"/>
              </a:ext>
            </a:extLst>
          </p:cNvPr>
          <p:cNvSpPr>
            <a:spLocks noGrp="1"/>
          </p:cNvSpPr>
          <p:nvPr>
            <p:ph type="title"/>
          </p:nvPr>
        </p:nvSpPr>
        <p:spPr>
          <a:xfrm>
            <a:off x="1208086" y="271743"/>
            <a:ext cx="9404723" cy="1400530"/>
          </a:xfrm>
        </p:spPr>
        <p:txBody>
          <a:bodyPr/>
          <a:lstStyle/>
          <a:p>
            <a:pPr algn="ctr"/>
            <a:r>
              <a:rPr lang="en-US" sz="3600" dirty="0"/>
              <a:t>COMPULSORY HEALTH INSURANCE PRINCIPLES</a:t>
            </a:r>
            <a:r>
              <a:rPr lang="en-US" dirty="0"/>
              <a:t/>
            </a:r>
            <a:br>
              <a:rPr lang="en-US" dirty="0"/>
            </a:br>
            <a:endParaRPr lang="en-US" dirty="0"/>
          </a:p>
        </p:txBody>
      </p:sp>
      <p:sp>
        <p:nvSpPr>
          <p:cNvPr id="3" name="Content Placeholder 2">
            <a:extLst>
              <a:ext uri="{FF2B5EF4-FFF2-40B4-BE49-F238E27FC236}">
                <a16:creationId xmlns="" xmlns:a16="http://schemas.microsoft.com/office/drawing/2014/main" id="{13A36330-D4A7-458E-8FBB-C1A8B0E65A11}"/>
              </a:ext>
            </a:extLst>
          </p:cNvPr>
          <p:cNvSpPr>
            <a:spLocks noGrp="1"/>
          </p:cNvSpPr>
          <p:nvPr>
            <p:ph idx="1"/>
          </p:nvPr>
        </p:nvSpPr>
        <p:spPr>
          <a:xfrm>
            <a:off x="1084262" y="1671918"/>
            <a:ext cx="8946541" cy="4195481"/>
          </a:xfrm>
        </p:spPr>
        <p:txBody>
          <a:bodyPr>
            <a:normAutofit/>
          </a:bodyPr>
          <a:lstStyle/>
          <a:p>
            <a:pPr algn="just"/>
            <a:r>
              <a:rPr lang="en-US" sz="2800" dirty="0">
                <a:solidFill>
                  <a:schemeClr val="bg1"/>
                </a:solidFill>
              </a:rPr>
              <a:t>Principle of Being Compulsory</a:t>
            </a:r>
          </a:p>
          <a:p>
            <a:pPr algn="just"/>
            <a:r>
              <a:rPr lang="en-US" sz="2800" dirty="0" smtClean="0">
                <a:solidFill>
                  <a:schemeClr val="bg1"/>
                </a:solidFill>
              </a:rPr>
              <a:t>The </a:t>
            </a:r>
            <a:r>
              <a:rPr lang="en-US" sz="2800" dirty="0">
                <a:solidFill>
                  <a:schemeClr val="bg1"/>
                </a:solidFill>
              </a:rPr>
              <a:t>principle of being compulsory is exercised by organizing and </a:t>
            </a:r>
            <a:r>
              <a:rPr lang="en-US" sz="2800" dirty="0" err="1">
                <a:solidFill>
                  <a:schemeClr val="bg1"/>
                </a:solidFill>
              </a:rPr>
              <a:t>carring</a:t>
            </a:r>
            <a:r>
              <a:rPr lang="en-US" sz="2800" dirty="0">
                <a:solidFill>
                  <a:schemeClr val="bg1"/>
                </a:solidFill>
              </a:rPr>
              <a:t> </a:t>
            </a:r>
            <a:r>
              <a:rPr lang="en-US" sz="2800" dirty="0" smtClean="0">
                <a:solidFill>
                  <a:schemeClr val="bg1"/>
                </a:solidFill>
              </a:rPr>
              <a:t>out</a:t>
            </a:r>
            <a:r>
              <a:rPr lang="sr-Cyrl-RS" sz="2800" dirty="0" smtClean="0">
                <a:solidFill>
                  <a:schemeClr val="bg1"/>
                </a:solidFill>
              </a:rPr>
              <a:t> </a:t>
            </a:r>
            <a:r>
              <a:rPr lang="en-US" sz="2800" dirty="0" smtClean="0">
                <a:solidFill>
                  <a:schemeClr val="bg1"/>
                </a:solidFill>
              </a:rPr>
              <a:t>a </a:t>
            </a:r>
            <a:r>
              <a:rPr lang="en-US" sz="2800" dirty="0">
                <a:solidFill>
                  <a:schemeClr val="bg1"/>
                </a:solidFill>
              </a:rPr>
              <a:t>comprehensive compulsory health insurance of the employed and other citizens in </a:t>
            </a:r>
            <a:r>
              <a:rPr lang="en-US" sz="2800" dirty="0" smtClean="0">
                <a:solidFill>
                  <a:schemeClr val="bg1"/>
                </a:solidFill>
              </a:rPr>
              <a:t>the</a:t>
            </a:r>
            <a:r>
              <a:rPr lang="sr-Cyrl-RS" sz="2800" dirty="0" smtClean="0">
                <a:solidFill>
                  <a:schemeClr val="bg1"/>
                </a:solidFill>
              </a:rPr>
              <a:t> </a:t>
            </a:r>
            <a:r>
              <a:rPr lang="en-US" sz="2800" dirty="0" smtClean="0">
                <a:solidFill>
                  <a:schemeClr val="bg1"/>
                </a:solidFill>
              </a:rPr>
              <a:t>Republic </a:t>
            </a:r>
            <a:r>
              <a:rPr lang="en-US" sz="2800" dirty="0">
                <a:solidFill>
                  <a:schemeClr val="bg1"/>
                </a:solidFill>
              </a:rPr>
              <a:t>in accordance with this Act, by which such persons provide for themselves </a:t>
            </a:r>
            <a:r>
              <a:rPr lang="en-US" sz="2800" dirty="0" smtClean="0">
                <a:solidFill>
                  <a:schemeClr val="bg1"/>
                </a:solidFill>
              </a:rPr>
              <a:t>and</a:t>
            </a:r>
            <a:r>
              <a:rPr lang="sr-Cyrl-RS" sz="2800" dirty="0" smtClean="0">
                <a:solidFill>
                  <a:schemeClr val="bg1"/>
                </a:solidFill>
              </a:rPr>
              <a:t> </a:t>
            </a:r>
            <a:r>
              <a:rPr lang="en-US" sz="2800" dirty="0" smtClean="0">
                <a:solidFill>
                  <a:schemeClr val="bg1"/>
                </a:solidFill>
              </a:rPr>
              <a:t>members </a:t>
            </a:r>
            <a:r>
              <a:rPr lang="en-US" sz="2800" dirty="0">
                <a:solidFill>
                  <a:schemeClr val="bg1"/>
                </a:solidFill>
              </a:rPr>
              <a:t>of their families the rights to health </a:t>
            </a:r>
            <a:r>
              <a:rPr lang="en-US" sz="2800" dirty="0" smtClean="0">
                <a:solidFill>
                  <a:schemeClr val="bg1"/>
                </a:solidFill>
              </a:rPr>
              <a:t>care</a:t>
            </a:r>
            <a:r>
              <a:rPr lang="sr-Cyrl-RS" sz="2800" dirty="0" smtClean="0">
                <a:solidFill>
                  <a:schemeClr val="bg1"/>
                </a:solidFill>
              </a:rPr>
              <a:t> </a:t>
            </a:r>
            <a:r>
              <a:rPr lang="en-US" sz="2800" dirty="0" smtClean="0">
                <a:solidFill>
                  <a:schemeClr val="bg1"/>
                </a:solidFill>
              </a:rPr>
              <a:t>and </a:t>
            </a:r>
            <a:r>
              <a:rPr lang="en-US" sz="2800" dirty="0">
                <a:solidFill>
                  <a:schemeClr val="bg1"/>
                </a:solidFill>
              </a:rPr>
              <a:t>pecuniary benefits for </a:t>
            </a:r>
            <a:r>
              <a:rPr lang="en-US" sz="2800" dirty="0" smtClean="0">
                <a:solidFill>
                  <a:schemeClr val="bg1"/>
                </a:solidFill>
              </a:rPr>
              <a:t>disease</a:t>
            </a:r>
            <a:r>
              <a:rPr lang="sr-Cyrl-RS" sz="2800" dirty="0" smtClean="0">
                <a:solidFill>
                  <a:schemeClr val="bg1"/>
                </a:solidFill>
              </a:rPr>
              <a:t>.</a:t>
            </a:r>
            <a:r>
              <a:rPr lang="en-US" sz="2800" dirty="0" smtClean="0">
                <a:solidFill>
                  <a:schemeClr val="bg1"/>
                </a:solidFill>
              </a:rPr>
              <a:t> </a:t>
            </a:r>
            <a:endParaRPr lang="en-US" sz="2800" dirty="0">
              <a:solidFill>
                <a:schemeClr val="bg1"/>
              </a:solidFill>
            </a:endParaRPr>
          </a:p>
        </p:txBody>
      </p:sp>
    </p:spTree>
    <p:extLst>
      <p:ext uri="{BB962C8B-B14F-4D97-AF65-F5344CB8AC3E}">
        <p14:creationId xmlns:p14="http://schemas.microsoft.com/office/powerpoint/2010/main" xmlns="" val="8251282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FBD7610-8DA6-4750-81B7-106238C33ED7}"/>
              </a:ext>
            </a:extLst>
          </p:cNvPr>
          <p:cNvSpPr>
            <a:spLocks noGrp="1"/>
          </p:cNvSpPr>
          <p:nvPr>
            <p:ph type="title"/>
          </p:nvPr>
        </p:nvSpPr>
        <p:spPr/>
        <p:txBody>
          <a:bodyPr/>
          <a:lstStyle/>
          <a:p>
            <a:pPr algn="ctr"/>
            <a:r>
              <a:rPr lang="en-US" smtClean="0"/>
              <a:t>The principle of obligation</a:t>
            </a:r>
            <a:endParaRPr lang="en-US"/>
          </a:p>
        </p:txBody>
      </p:sp>
      <p:sp>
        <p:nvSpPr>
          <p:cNvPr id="3" name="Content Placeholder 2">
            <a:extLst>
              <a:ext uri="{FF2B5EF4-FFF2-40B4-BE49-F238E27FC236}">
                <a16:creationId xmlns="" xmlns:a16="http://schemas.microsoft.com/office/drawing/2014/main" id="{D52D1FD6-48CF-4DF5-B8FB-765CD021E82F}"/>
              </a:ext>
            </a:extLst>
          </p:cNvPr>
          <p:cNvSpPr>
            <a:spLocks noGrp="1"/>
          </p:cNvSpPr>
          <p:nvPr>
            <p:ph idx="1"/>
          </p:nvPr>
        </p:nvSpPr>
        <p:spPr/>
        <p:txBody>
          <a:bodyPr>
            <a:normAutofit/>
          </a:bodyPr>
          <a:lstStyle/>
          <a:p>
            <a:pPr algn="just"/>
            <a:r>
              <a:rPr lang="en-US" sz="2800" dirty="0">
                <a:solidFill>
                  <a:schemeClr val="bg1"/>
                </a:solidFill>
              </a:rPr>
              <a:t>The principle of being compulsory is provided through obligation of </a:t>
            </a:r>
            <a:r>
              <a:rPr lang="en-US" sz="2800" dirty="0" smtClean="0">
                <a:solidFill>
                  <a:schemeClr val="bg1"/>
                </a:solidFill>
              </a:rPr>
              <a:t>paying</a:t>
            </a:r>
            <a:r>
              <a:rPr lang="sr-Cyrl-RS" sz="2800" dirty="0" smtClean="0">
                <a:solidFill>
                  <a:schemeClr val="bg1"/>
                </a:solidFill>
              </a:rPr>
              <a:t> </a:t>
            </a:r>
            <a:r>
              <a:rPr lang="en-US" sz="2800" dirty="0" smtClean="0">
                <a:solidFill>
                  <a:schemeClr val="bg1"/>
                </a:solidFill>
              </a:rPr>
              <a:t>compulsory </a:t>
            </a:r>
            <a:r>
              <a:rPr lang="en-US" sz="2800" dirty="0">
                <a:solidFill>
                  <a:schemeClr val="bg1"/>
                </a:solidFill>
              </a:rPr>
              <a:t>health </a:t>
            </a:r>
            <a:r>
              <a:rPr lang="en-US" sz="2800" dirty="0" smtClean="0">
                <a:solidFill>
                  <a:schemeClr val="bg1"/>
                </a:solidFill>
              </a:rPr>
              <a:t>insurance</a:t>
            </a:r>
            <a:r>
              <a:rPr lang="sr-Cyrl-RS" sz="2800" dirty="0" smtClean="0">
                <a:solidFill>
                  <a:schemeClr val="bg1"/>
                </a:solidFill>
              </a:rPr>
              <a:t> </a:t>
            </a:r>
            <a:r>
              <a:rPr lang="en-US" sz="2800" dirty="0" smtClean="0">
                <a:solidFill>
                  <a:schemeClr val="bg1"/>
                </a:solidFill>
              </a:rPr>
              <a:t>contributions </a:t>
            </a:r>
            <a:r>
              <a:rPr lang="en-US" sz="2800" dirty="0">
                <a:solidFill>
                  <a:schemeClr val="bg1"/>
                </a:solidFill>
              </a:rPr>
              <a:t>imposed to the employed and </a:t>
            </a:r>
            <a:r>
              <a:rPr lang="en-US" sz="2800" dirty="0" smtClean="0">
                <a:solidFill>
                  <a:schemeClr val="bg1"/>
                </a:solidFill>
              </a:rPr>
              <a:t>employer</a:t>
            </a:r>
            <a:r>
              <a:rPr lang="sr-Cyrl-RS" sz="2800" dirty="0" smtClean="0">
                <a:solidFill>
                  <a:schemeClr val="bg1"/>
                </a:solidFill>
              </a:rPr>
              <a:t>.</a:t>
            </a:r>
            <a:endParaRPr lang="en-US" sz="2800" dirty="0">
              <a:solidFill>
                <a:schemeClr val="bg1"/>
              </a:solidFill>
            </a:endParaRPr>
          </a:p>
        </p:txBody>
      </p:sp>
    </p:spTree>
    <p:extLst>
      <p:ext uri="{BB962C8B-B14F-4D97-AF65-F5344CB8AC3E}">
        <p14:creationId xmlns:p14="http://schemas.microsoft.com/office/powerpoint/2010/main" xmlns="" val="36844459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612E903-BD84-4B9F-AF82-6E24DA84DCB1}"/>
              </a:ext>
            </a:extLst>
          </p:cNvPr>
          <p:cNvSpPr>
            <a:spLocks noGrp="1"/>
          </p:cNvSpPr>
          <p:nvPr>
            <p:ph type="title"/>
          </p:nvPr>
        </p:nvSpPr>
        <p:spPr/>
        <p:txBody>
          <a:bodyPr/>
          <a:lstStyle/>
          <a:p>
            <a:r>
              <a:rPr lang="en-US" dirty="0" smtClean="0"/>
              <a:t>Solidarity and Reciprocity Principle</a:t>
            </a:r>
            <a:br>
              <a:rPr lang="en-US" dirty="0" smtClean="0"/>
            </a:br>
            <a:endParaRPr lang="en-US" dirty="0"/>
          </a:p>
        </p:txBody>
      </p:sp>
      <p:sp>
        <p:nvSpPr>
          <p:cNvPr id="3" name="Content Placeholder 2">
            <a:extLst>
              <a:ext uri="{FF2B5EF4-FFF2-40B4-BE49-F238E27FC236}">
                <a16:creationId xmlns="" xmlns:a16="http://schemas.microsoft.com/office/drawing/2014/main" id="{D1812190-99F1-41F5-AF50-9CC3576C6402}"/>
              </a:ext>
            </a:extLst>
          </p:cNvPr>
          <p:cNvSpPr>
            <a:spLocks noGrp="1"/>
          </p:cNvSpPr>
          <p:nvPr>
            <p:ph idx="1"/>
          </p:nvPr>
        </p:nvSpPr>
        <p:spPr>
          <a:xfrm>
            <a:off x="1024934" y="1595718"/>
            <a:ext cx="8946541" cy="4195481"/>
          </a:xfrm>
        </p:spPr>
        <p:txBody>
          <a:bodyPr>
            <a:noAutofit/>
          </a:bodyPr>
          <a:lstStyle/>
          <a:p>
            <a:pPr algn="just"/>
            <a:endParaRPr lang="sr-Cyrl-RS" dirty="0" smtClean="0"/>
          </a:p>
          <a:p>
            <a:pPr algn="just"/>
            <a:r>
              <a:rPr lang="en-US" dirty="0" smtClean="0">
                <a:solidFill>
                  <a:schemeClr val="bg1"/>
                </a:solidFill>
              </a:rPr>
              <a:t>Solidarity </a:t>
            </a:r>
            <a:r>
              <a:rPr lang="en-US" dirty="0">
                <a:solidFill>
                  <a:schemeClr val="bg1"/>
                </a:solidFill>
              </a:rPr>
              <a:t>and reciprocity principle is exercised by </a:t>
            </a:r>
            <a:r>
              <a:rPr lang="en-US" dirty="0" smtClean="0">
                <a:solidFill>
                  <a:schemeClr val="bg1"/>
                </a:solidFill>
              </a:rPr>
              <a:t>establishing</a:t>
            </a:r>
            <a:r>
              <a:rPr lang="sr-Cyrl-RS" dirty="0" smtClean="0">
                <a:solidFill>
                  <a:schemeClr val="bg1"/>
                </a:solidFill>
              </a:rPr>
              <a:t> </a:t>
            </a:r>
            <a:r>
              <a:rPr lang="en-US" dirty="0" smtClean="0">
                <a:solidFill>
                  <a:schemeClr val="bg1"/>
                </a:solidFill>
              </a:rPr>
              <a:t>intergenerational </a:t>
            </a:r>
            <a:r>
              <a:rPr lang="en-US" dirty="0">
                <a:solidFill>
                  <a:schemeClr val="bg1"/>
                </a:solidFill>
              </a:rPr>
              <a:t>solidarity and reciprocity, solidarity and reciprocity between </a:t>
            </a:r>
            <a:r>
              <a:rPr lang="en-US" dirty="0" smtClean="0">
                <a:solidFill>
                  <a:schemeClr val="bg1"/>
                </a:solidFill>
              </a:rPr>
              <a:t>genders,</a:t>
            </a:r>
            <a:r>
              <a:rPr lang="sr-Cyrl-RS" dirty="0" smtClean="0">
                <a:solidFill>
                  <a:schemeClr val="bg1"/>
                </a:solidFill>
              </a:rPr>
              <a:t> </a:t>
            </a:r>
            <a:r>
              <a:rPr lang="en-US" dirty="0" smtClean="0">
                <a:solidFill>
                  <a:schemeClr val="bg1"/>
                </a:solidFill>
              </a:rPr>
              <a:t>between </a:t>
            </a:r>
            <a:r>
              <a:rPr lang="en-US" dirty="0">
                <a:solidFill>
                  <a:schemeClr val="bg1"/>
                </a:solidFill>
              </a:rPr>
              <a:t>the </a:t>
            </a:r>
            <a:r>
              <a:rPr lang="en-US" dirty="0" smtClean="0">
                <a:solidFill>
                  <a:schemeClr val="bg1"/>
                </a:solidFill>
              </a:rPr>
              <a:t>health</a:t>
            </a:r>
            <a:r>
              <a:rPr lang="sr-Cyrl-RS" dirty="0" smtClean="0">
                <a:solidFill>
                  <a:schemeClr val="bg1"/>
                </a:solidFill>
              </a:rPr>
              <a:t>у</a:t>
            </a:r>
            <a:r>
              <a:rPr lang="en-US" dirty="0" smtClean="0">
                <a:solidFill>
                  <a:schemeClr val="bg1"/>
                </a:solidFill>
              </a:rPr>
              <a:t> </a:t>
            </a:r>
            <a:r>
              <a:rPr lang="en-US" dirty="0">
                <a:solidFill>
                  <a:schemeClr val="bg1"/>
                </a:solidFill>
              </a:rPr>
              <a:t>and the sick, between the poor and the rich, in providing and using </a:t>
            </a:r>
            <a:r>
              <a:rPr lang="en-US" dirty="0" smtClean="0">
                <a:solidFill>
                  <a:schemeClr val="bg1"/>
                </a:solidFill>
              </a:rPr>
              <a:t>the</a:t>
            </a:r>
            <a:r>
              <a:rPr lang="sr-Cyrl-RS" dirty="0" smtClean="0">
                <a:solidFill>
                  <a:schemeClr val="bg1"/>
                </a:solidFill>
              </a:rPr>
              <a:t> </a:t>
            </a:r>
            <a:r>
              <a:rPr lang="en-US" dirty="0" smtClean="0">
                <a:solidFill>
                  <a:schemeClr val="bg1"/>
                </a:solidFill>
              </a:rPr>
              <a:t>entitlements </a:t>
            </a:r>
            <a:r>
              <a:rPr lang="en-US" dirty="0">
                <a:solidFill>
                  <a:schemeClr val="bg1"/>
                </a:solidFill>
              </a:rPr>
              <a:t>deriving from compulsory health insurance.</a:t>
            </a:r>
          </a:p>
          <a:p>
            <a:pPr algn="just"/>
            <a:r>
              <a:rPr lang="en-US" dirty="0">
                <a:solidFill>
                  <a:schemeClr val="bg1"/>
                </a:solidFill>
              </a:rPr>
              <a:t>Solidarity and reciprocity principle is exercised by establishing </a:t>
            </a:r>
            <a:r>
              <a:rPr lang="en-US" dirty="0" smtClean="0">
                <a:solidFill>
                  <a:schemeClr val="bg1"/>
                </a:solidFill>
              </a:rPr>
              <a:t>such</a:t>
            </a:r>
            <a:r>
              <a:rPr lang="sr-Cyrl-RS" dirty="0" smtClean="0">
                <a:solidFill>
                  <a:schemeClr val="bg1"/>
                </a:solidFill>
              </a:rPr>
              <a:t> </a:t>
            </a:r>
            <a:r>
              <a:rPr lang="en-US" dirty="0" smtClean="0">
                <a:solidFill>
                  <a:schemeClr val="bg1"/>
                </a:solidFill>
              </a:rPr>
              <a:t>compulsory </a:t>
            </a:r>
            <a:r>
              <a:rPr lang="en-US" dirty="0">
                <a:solidFill>
                  <a:schemeClr val="bg1"/>
                </a:solidFill>
              </a:rPr>
              <a:t>health insurance system where the compulsory health insurance expenses </a:t>
            </a:r>
            <a:r>
              <a:rPr lang="en-US" dirty="0" smtClean="0">
                <a:solidFill>
                  <a:schemeClr val="bg1"/>
                </a:solidFill>
              </a:rPr>
              <a:t>are</a:t>
            </a:r>
            <a:r>
              <a:rPr lang="sr-Cyrl-RS" dirty="0" smtClean="0">
                <a:solidFill>
                  <a:schemeClr val="bg1"/>
                </a:solidFill>
              </a:rPr>
              <a:t> </a:t>
            </a:r>
            <a:r>
              <a:rPr lang="en-US" dirty="0" smtClean="0">
                <a:solidFill>
                  <a:schemeClr val="bg1"/>
                </a:solidFill>
              </a:rPr>
              <a:t>borne </a:t>
            </a:r>
            <a:r>
              <a:rPr lang="en-US" dirty="0">
                <a:solidFill>
                  <a:schemeClr val="bg1"/>
                </a:solidFill>
              </a:rPr>
              <a:t>by the insured and other contribution payers, in proportion to one’s financial </a:t>
            </a:r>
            <a:r>
              <a:rPr lang="en-US" dirty="0" smtClean="0">
                <a:solidFill>
                  <a:schemeClr val="bg1"/>
                </a:solidFill>
              </a:rPr>
              <a:t>ability,</a:t>
            </a:r>
            <a:r>
              <a:rPr lang="sr-Cyrl-RS" dirty="0" smtClean="0">
                <a:solidFill>
                  <a:schemeClr val="bg1"/>
                </a:solidFill>
              </a:rPr>
              <a:t> </a:t>
            </a:r>
            <a:r>
              <a:rPr lang="en-US" dirty="0" smtClean="0">
                <a:solidFill>
                  <a:schemeClr val="bg1"/>
                </a:solidFill>
              </a:rPr>
              <a:t>where</a:t>
            </a:r>
            <a:r>
              <a:rPr lang="sr-Cyrl-RS" dirty="0" smtClean="0">
                <a:solidFill>
                  <a:schemeClr val="bg1"/>
                </a:solidFill>
              </a:rPr>
              <a:t> </a:t>
            </a:r>
            <a:r>
              <a:rPr lang="en-US" dirty="0" smtClean="0">
                <a:solidFill>
                  <a:schemeClr val="bg1"/>
                </a:solidFill>
              </a:rPr>
              <a:t>as </a:t>
            </a:r>
            <a:r>
              <a:rPr lang="en-US" dirty="0">
                <a:solidFill>
                  <a:schemeClr val="bg1"/>
                </a:solidFill>
              </a:rPr>
              <a:t>the entitlements deriving from compulsory health insurance are used by the </a:t>
            </a:r>
            <a:r>
              <a:rPr lang="en-US" dirty="0" smtClean="0">
                <a:solidFill>
                  <a:schemeClr val="bg1"/>
                </a:solidFill>
              </a:rPr>
              <a:t>persons</a:t>
            </a:r>
            <a:r>
              <a:rPr lang="sr-Cyrl-RS" dirty="0" smtClean="0">
                <a:solidFill>
                  <a:schemeClr val="bg1"/>
                </a:solidFill>
              </a:rPr>
              <a:t> </a:t>
            </a:r>
            <a:r>
              <a:rPr lang="en-US" dirty="0" smtClean="0">
                <a:solidFill>
                  <a:schemeClr val="bg1"/>
                </a:solidFill>
              </a:rPr>
              <a:t>with </a:t>
            </a:r>
            <a:r>
              <a:rPr lang="en-US" dirty="0">
                <a:solidFill>
                  <a:schemeClr val="bg1"/>
                </a:solidFill>
              </a:rPr>
              <a:t>insurance </a:t>
            </a:r>
            <a:r>
              <a:rPr lang="en-US" dirty="0" smtClean="0">
                <a:solidFill>
                  <a:schemeClr val="bg1"/>
                </a:solidFill>
              </a:rPr>
              <a:t>risk</a:t>
            </a:r>
            <a:r>
              <a:rPr lang="sr-Cyrl-RS" dirty="0" smtClean="0">
                <a:solidFill>
                  <a:schemeClr val="bg1"/>
                </a:solidFill>
              </a:rPr>
              <a:t>.</a:t>
            </a:r>
            <a:endParaRPr lang="en-US" dirty="0">
              <a:solidFill>
                <a:schemeClr val="bg1"/>
              </a:solidFill>
            </a:endParaRPr>
          </a:p>
        </p:txBody>
      </p:sp>
    </p:spTree>
    <p:extLst>
      <p:ext uri="{BB962C8B-B14F-4D97-AF65-F5344CB8AC3E}">
        <p14:creationId xmlns:p14="http://schemas.microsoft.com/office/powerpoint/2010/main" xmlns="" val="33473200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A6F2130-F486-49DD-B05B-9CF57F5E0B5B}"/>
              </a:ext>
            </a:extLst>
          </p:cNvPr>
          <p:cNvSpPr>
            <a:spLocks noGrp="1"/>
          </p:cNvSpPr>
          <p:nvPr>
            <p:ph type="title"/>
          </p:nvPr>
        </p:nvSpPr>
        <p:spPr/>
        <p:txBody>
          <a:bodyPr/>
          <a:lstStyle/>
          <a:p>
            <a:pPr algn="ctr"/>
            <a:r>
              <a:rPr lang="en-US" dirty="0" smtClean="0"/>
              <a:t>Transparency Principle</a:t>
            </a:r>
            <a:br>
              <a:rPr lang="en-US" dirty="0" smtClean="0"/>
            </a:br>
            <a:endParaRPr lang="en-US" dirty="0"/>
          </a:p>
        </p:txBody>
      </p:sp>
      <p:sp>
        <p:nvSpPr>
          <p:cNvPr id="3" name="Content Placeholder 2">
            <a:extLst>
              <a:ext uri="{FF2B5EF4-FFF2-40B4-BE49-F238E27FC236}">
                <a16:creationId xmlns="" xmlns:a16="http://schemas.microsoft.com/office/drawing/2014/main" id="{35066387-A73E-4F95-B014-8B2F2C3F3CEA}"/>
              </a:ext>
            </a:extLst>
          </p:cNvPr>
          <p:cNvSpPr>
            <a:spLocks noGrp="1"/>
          </p:cNvSpPr>
          <p:nvPr>
            <p:ph idx="1"/>
          </p:nvPr>
        </p:nvSpPr>
        <p:spPr/>
        <p:txBody>
          <a:bodyPr/>
          <a:lstStyle/>
          <a:p>
            <a:endParaRPr lang="en-US" dirty="0" smtClean="0"/>
          </a:p>
          <a:p>
            <a:pPr algn="just"/>
            <a:r>
              <a:rPr lang="en-US" sz="2400" dirty="0" smtClean="0">
                <a:solidFill>
                  <a:schemeClr val="bg1"/>
                </a:solidFill>
              </a:rPr>
              <a:t>Transparency principle is exercised by the right of the insured to all kind of</a:t>
            </a:r>
            <a:r>
              <a:rPr lang="sr-Cyrl-RS" sz="2400" dirty="0" smtClean="0">
                <a:solidFill>
                  <a:schemeClr val="bg1"/>
                </a:solidFill>
              </a:rPr>
              <a:t> </a:t>
            </a:r>
            <a:r>
              <a:rPr lang="en-US" sz="2400" dirty="0" smtClean="0">
                <a:solidFill>
                  <a:schemeClr val="bg1"/>
                </a:solidFill>
              </a:rPr>
              <a:t>information re entitlements deriving from compulsory health insurance</a:t>
            </a:r>
            <a:r>
              <a:rPr lang="sr-Cyrl-RS" sz="2400" dirty="0" smtClean="0">
                <a:solidFill>
                  <a:schemeClr val="bg1"/>
                </a:solidFill>
              </a:rPr>
              <a:t>.</a:t>
            </a:r>
            <a:endParaRPr lang="en-US" sz="2400" dirty="0">
              <a:solidFill>
                <a:schemeClr val="bg1"/>
              </a:solidFill>
            </a:endParaRPr>
          </a:p>
        </p:txBody>
      </p:sp>
    </p:spTree>
    <p:extLst>
      <p:ext uri="{BB962C8B-B14F-4D97-AF65-F5344CB8AC3E}">
        <p14:creationId xmlns:p14="http://schemas.microsoft.com/office/powerpoint/2010/main" xmlns="" val="22090988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6CBC74E-039B-486A-8A86-49D708E2C1EA}"/>
              </a:ext>
            </a:extLst>
          </p:cNvPr>
          <p:cNvSpPr>
            <a:spLocks noGrp="1"/>
          </p:cNvSpPr>
          <p:nvPr>
            <p:ph type="title"/>
          </p:nvPr>
        </p:nvSpPr>
        <p:spPr/>
        <p:txBody>
          <a:bodyPr/>
          <a:lstStyle/>
          <a:p>
            <a:pPr algn="ctr"/>
            <a:r>
              <a:rPr lang="en-US" sz="2800" dirty="0" smtClean="0"/>
              <a:t>Principle of Protection of Insured Persons’ Rights and Protection of the Public Interest</a:t>
            </a:r>
            <a:r>
              <a:rPr lang="en-US" dirty="0" smtClean="0"/>
              <a:t/>
            </a:r>
            <a:br>
              <a:rPr lang="en-US" dirty="0" smtClean="0"/>
            </a:br>
            <a:endParaRPr lang="en-US" dirty="0"/>
          </a:p>
        </p:txBody>
      </p:sp>
      <p:sp>
        <p:nvSpPr>
          <p:cNvPr id="3" name="Content Placeholder 2">
            <a:extLst>
              <a:ext uri="{FF2B5EF4-FFF2-40B4-BE49-F238E27FC236}">
                <a16:creationId xmlns="" xmlns:a16="http://schemas.microsoft.com/office/drawing/2014/main" id="{35E37AEE-E1CB-4896-A49E-341ECC109225}"/>
              </a:ext>
            </a:extLst>
          </p:cNvPr>
          <p:cNvSpPr>
            <a:spLocks noGrp="1"/>
          </p:cNvSpPr>
          <p:nvPr>
            <p:ph idx="1"/>
          </p:nvPr>
        </p:nvSpPr>
        <p:spPr/>
        <p:txBody>
          <a:bodyPr>
            <a:normAutofit/>
          </a:bodyPr>
          <a:lstStyle/>
          <a:p>
            <a:pPr algn="just"/>
            <a:r>
              <a:rPr lang="en-US" sz="2400" dirty="0" smtClean="0">
                <a:solidFill>
                  <a:schemeClr val="bg1"/>
                </a:solidFill>
              </a:rPr>
              <a:t>Principle </a:t>
            </a:r>
            <a:r>
              <a:rPr lang="en-US" sz="2400" dirty="0">
                <a:solidFill>
                  <a:schemeClr val="bg1"/>
                </a:solidFill>
              </a:rPr>
              <a:t>of protection of insured persons’ rights and protection of the </a:t>
            </a:r>
            <a:r>
              <a:rPr lang="en-US" sz="2400" dirty="0" smtClean="0">
                <a:solidFill>
                  <a:schemeClr val="bg1"/>
                </a:solidFill>
              </a:rPr>
              <a:t>public interest </a:t>
            </a:r>
            <a:r>
              <a:rPr lang="en-US" sz="2400" dirty="0">
                <a:solidFill>
                  <a:schemeClr val="bg1"/>
                </a:solidFill>
              </a:rPr>
              <a:t>is exercised by taking measures and activities which enable an insured </a:t>
            </a:r>
            <a:r>
              <a:rPr lang="en-US" sz="2400" dirty="0" smtClean="0">
                <a:solidFill>
                  <a:schemeClr val="bg1"/>
                </a:solidFill>
              </a:rPr>
              <a:t>person</a:t>
            </a:r>
            <a:r>
              <a:rPr lang="sr-Cyrl-RS" sz="2400" dirty="0" smtClean="0">
                <a:solidFill>
                  <a:schemeClr val="bg1"/>
                </a:solidFill>
              </a:rPr>
              <a:t> </a:t>
            </a:r>
            <a:r>
              <a:rPr lang="en-US" sz="2400" dirty="0" smtClean="0">
                <a:solidFill>
                  <a:schemeClr val="bg1"/>
                </a:solidFill>
              </a:rPr>
              <a:t>interests </a:t>
            </a:r>
            <a:r>
              <a:rPr lang="en-US" sz="2400" dirty="0">
                <a:solidFill>
                  <a:schemeClr val="bg1"/>
                </a:solidFill>
              </a:rPr>
              <a:t>to be the basis of the compulsory health insurance and any insured person to </a:t>
            </a:r>
            <a:r>
              <a:rPr lang="en-US" sz="2400" dirty="0" smtClean="0">
                <a:solidFill>
                  <a:schemeClr val="bg1"/>
                </a:solidFill>
              </a:rPr>
              <a:t>easily protect </a:t>
            </a:r>
            <a:r>
              <a:rPr lang="en-US" sz="2400" dirty="0">
                <a:solidFill>
                  <a:schemeClr val="bg1"/>
                </a:solidFill>
              </a:rPr>
              <a:t>and exercise his/her entitlements deriving from compulsory health </a:t>
            </a:r>
            <a:r>
              <a:rPr lang="en-US" sz="2400" dirty="0" smtClean="0">
                <a:solidFill>
                  <a:schemeClr val="bg1"/>
                </a:solidFill>
              </a:rPr>
              <a:t>insurance. </a:t>
            </a:r>
            <a:endParaRPr lang="en-US" sz="2400" dirty="0">
              <a:solidFill>
                <a:schemeClr val="bg1"/>
              </a:solidFill>
            </a:endParaRPr>
          </a:p>
        </p:txBody>
      </p:sp>
    </p:spTree>
    <p:extLst>
      <p:ext uri="{BB962C8B-B14F-4D97-AF65-F5344CB8AC3E}">
        <p14:creationId xmlns:p14="http://schemas.microsoft.com/office/powerpoint/2010/main" xmlns="" val="7130682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smtClean="0"/>
              <a:t>Principle of Compulsory Health Care Insurance</a:t>
            </a:r>
            <a:br>
              <a:rPr lang="en-US" sz="3200" dirty="0" smtClean="0"/>
            </a:br>
            <a:r>
              <a:rPr lang="en-US" sz="3200" dirty="0" smtClean="0">
                <a:solidFill>
                  <a:schemeClr val="bg1"/>
                </a:solidFill>
              </a:rPr>
              <a:t>Continuous Quality Improvement</a:t>
            </a:r>
            <a:r>
              <a:rPr lang="en-US" sz="3200" dirty="0" smtClean="0"/>
              <a:t/>
            </a:r>
            <a:br>
              <a:rPr lang="en-US" sz="3200" dirty="0" smtClean="0"/>
            </a:br>
            <a:endParaRPr lang="en-US" sz="3200" dirty="0"/>
          </a:p>
        </p:txBody>
      </p:sp>
      <p:sp>
        <p:nvSpPr>
          <p:cNvPr id="3" name="Content Placeholder 2"/>
          <p:cNvSpPr>
            <a:spLocks noGrp="1"/>
          </p:cNvSpPr>
          <p:nvPr>
            <p:ph idx="1"/>
          </p:nvPr>
        </p:nvSpPr>
        <p:spPr/>
        <p:txBody>
          <a:bodyPr/>
          <a:lstStyle/>
          <a:p>
            <a:endParaRPr lang="en-US" dirty="0" smtClean="0"/>
          </a:p>
          <a:p>
            <a:r>
              <a:rPr lang="en-US" sz="2400" dirty="0" smtClean="0">
                <a:solidFill>
                  <a:schemeClr val="bg1"/>
                </a:solidFill>
              </a:rPr>
              <a:t>Principle of health care insurance continuous quality improvement  is exercised by keeping abreast of the latest developments in the field of compulsory health care insurance and the possibilities for each insured person to exercise the entitlements deriving  from compulsory health care insurance in a more </a:t>
            </a:r>
            <a:r>
              <a:rPr lang="en-US" sz="2400" dirty="0" err="1" smtClean="0">
                <a:solidFill>
                  <a:schemeClr val="bg1"/>
                </a:solidFill>
              </a:rPr>
              <a:t>favourable</a:t>
            </a:r>
            <a:r>
              <a:rPr lang="en-US" sz="2400" dirty="0" smtClean="0">
                <a:solidFill>
                  <a:schemeClr val="bg1"/>
                </a:solidFill>
              </a:rPr>
              <a:t> way.</a:t>
            </a:r>
          </a:p>
          <a:p>
            <a:endParaRPr lang="en-US" dirty="0">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400" dirty="0" smtClean="0"/>
              <a:t>Principle of Compulsory Health Care </a:t>
            </a:r>
            <a:r>
              <a:rPr lang="en-US" sz="2400" dirty="0" smtClean="0">
                <a:solidFill>
                  <a:schemeClr val="bg1"/>
                </a:solidFill>
              </a:rPr>
              <a:t>Insurance Efficiency</a:t>
            </a:r>
            <a:br>
              <a:rPr lang="en-US" sz="2400" dirty="0" smtClean="0">
                <a:solidFill>
                  <a:schemeClr val="bg1"/>
                </a:solidFill>
              </a:rPr>
            </a:br>
            <a:r>
              <a:rPr lang="en-US" sz="2400" dirty="0" smtClean="0"/>
              <a:t>and Cost-Effectiveness</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algn="just"/>
            <a:r>
              <a:rPr lang="en-US" sz="2400" dirty="0" smtClean="0">
                <a:solidFill>
                  <a:schemeClr val="bg1"/>
                </a:solidFill>
              </a:rPr>
              <a:t>Principle of compulsory health care insurance efficiency and cost-effectiveness is exercised by achieving the best possible results with respect to available funds, i.e. by achieving the highest level of entitlements deriving from compulsory health care insurance with the lowest expenditure of such funds.</a:t>
            </a:r>
            <a:endParaRPr lang="en-US" sz="2400" dirty="0">
              <a:solidFill>
                <a:schemeClr val="bg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dirty="0" smtClean="0"/>
              <a:t>INSURED PERSONS AND OTHER PERSONS INSURED</a:t>
            </a:r>
            <a:br>
              <a:rPr lang="en-US" sz="2800" dirty="0" smtClean="0"/>
            </a:br>
            <a:r>
              <a:rPr lang="en-US" sz="2800" dirty="0" smtClean="0"/>
              <a:t>WITH </a:t>
            </a:r>
            <a:r>
              <a:rPr lang="en-US" sz="2800" dirty="0" smtClean="0">
                <a:solidFill>
                  <a:schemeClr val="bg1"/>
                </a:solidFill>
              </a:rPr>
              <a:t>REGARD TO PARTICULAR CIRCUMSTANCES</a:t>
            </a:r>
            <a:r>
              <a:rPr lang="en-US" dirty="0" smtClean="0">
                <a:solidFill>
                  <a:schemeClr val="bg1"/>
                </a:solidFill>
              </a:rPr>
              <a:t/>
            </a:r>
            <a:br>
              <a:rPr lang="en-US" dirty="0" smtClean="0">
                <a:solidFill>
                  <a:schemeClr val="bg1"/>
                </a:solidFill>
              </a:rPr>
            </a:br>
            <a:endParaRPr lang="en-US" dirty="0">
              <a:solidFill>
                <a:schemeClr val="bg1"/>
              </a:solidFill>
            </a:endParaRPr>
          </a:p>
        </p:txBody>
      </p:sp>
      <p:sp>
        <p:nvSpPr>
          <p:cNvPr id="3" name="Content Placeholder 2"/>
          <p:cNvSpPr>
            <a:spLocks noGrp="1"/>
          </p:cNvSpPr>
          <p:nvPr>
            <p:ph idx="1"/>
          </p:nvPr>
        </p:nvSpPr>
        <p:spPr/>
        <p:txBody>
          <a:bodyPr>
            <a:normAutofit/>
          </a:bodyPr>
          <a:lstStyle/>
          <a:p>
            <a:pPr algn="just"/>
            <a:r>
              <a:rPr lang="en-US" dirty="0" smtClean="0">
                <a:solidFill>
                  <a:schemeClr val="bg1"/>
                </a:solidFill>
              </a:rPr>
              <a:t>Insured persons having rights and obligations deriving from compulsory health care insurance, in accordance with this Act and other regulations passed to implement this Act, are considered to be the insured and members of their families. </a:t>
            </a:r>
          </a:p>
          <a:p>
            <a:pPr algn="just">
              <a:buNone/>
            </a:pPr>
            <a:endParaRPr lang="en-US" dirty="0" smtClean="0">
              <a:solidFill>
                <a:schemeClr val="bg1"/>
              </a:solidFill>
            </a:endParaRPr>
          </a:p>
          <a:p>
            <a:pPr algn="just"/>
            <a:r>
              <a:rPr lang="en-US" dirty="0" smtClean="0">
                <a:solidFill>
                  <a:schemeClr val="bg1"/>
                </a:solidFill>
              </a:rPr>
              <a:t>Entitlements deriving from compulsory health care insurance are also provided for other persons insured with regard to particular situations, in accordance with this Act.</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Insured</a:t>
            </a:r>
            <a:br>
              <a:rPr lang="en-US" dirty="0" smtClean="0"/>
            </a:br>
            <a:endParaRPr lang="en-US" dirty="0"/>
          </a:p>
        </p:txBody>
      </p:sp>
      <p:sp>
        <p:nvSpPr>
          <p:cNvPr id="3" name="Content Placeholder 2"/>
          <p:cNvSpPr>
            <a:spLocks noGrp="1"/>
          </p:cNvSpPr>
          <p:nvPr>
            <p:ph idx="1"/>
          </p:nvPr>
        </p:nvSpPr>
        <p:spPr>
          <a:xfrm>
            <a:off x="1129437" y="1478152"/>
            <a:ext cx="8946541" cy="4195481"/>
          </a:xfrm>
        </p:spPr>
        <p:txBody>
          <a:bodyPr>
            <a:noAutofit/>
          </a:bodyPr>
          <a:lstStyle/>
          <a:p>
            <a:pPr algn="just"/>
            <a:r>
              <a:rPr lang="en-US" dirty="0" smtClean="0">
                <a:solidFill>
                  <a:srgbClr val="FF0000"/>
                </a:solidFill>
              </a:rPr>
              <a:t>The insured are natural persons covered by compulsory insurance in accordance with this Act, i.e.:</a:t>
            </a:r>
          </a:p>
          <a:p>
            <a:pPr algn="just"/>
            <a:r>
              <a:rPr lang="en-US" dirty="0" smtClean="0">
                <a:solidFill>
                  <a:schemeClr val="bg1"/>
                </a:solidFill>
              </a:rPr>
              <a:t>1) employees, i.e. persons employed by any company, </a:t>
            </a:r>
          </a:p>
          <a:p>
            <a:pPr algn="just"/>
            <a:r>
              <a:rPr lang="en-US" dirty="0" smtClean="0">
                <a:solidFill>
                  <a:schemeClr val="bg1"/>
                </a:solidFill>
              </a:rPr>
              <a:t>2) civilians employed in the Army or military units and military institutions;</a:t>
            </a:r>
          </a:p>
          <a:p>
            <a:pPr algn="just"/>
            <a:r>
              <a:rPr lang="en-US" dirty="0" smtClean="0">
                <a:solidFill>
                  <a:schemeClr val="bg1"/>
                </a:solidFill>
              </a:rPr>
              <a:t>3) elected, appointed or delegated persons, if they receive any salaries or benefits in consideration of their work;</a:t>
            </a:r>
          </a:p>
          <a:p>
            <a:pPr algn="just"/>
            <a:r>
              <a:rPr lang="en-US" dirty="0" smtClean="0">
                <a:solidFill>
                  <a:schemeClr val="bg1"/>
                </a:solidFill>
              </a:rPr>
              <a:t>4) persons performing certain works, in accordance with the act governing </a:t>
            </a:r>
            <a:r>
              <a:rPr lang="en-US" dirty="0" err="1" smtClean="0">
                <a:solidFill>
                  <a:schemeClr val="bg1"/>
                </a:solidFill>
              </a:rPr>
              <a:t>labour</a:t>
            </a:r>
            <a:r>
              <a:rPr lang="en-US" dirty="0" smtClean="0">
                <a:solidFill>
                  <a:schemeClr val="bg1"/>
                </a:solidFill>
              </a:rPr>
              <a:t>, outside the employer’s premises;</a:t>
            </a:r>
          </a:p>
          <a:p>
            <a:pPr algn="just"/>
            <a:r>
              <a:rPr lang="en-US" dirty="0" smtClean="0">
                <a:solidFill>
                  <a:schemeClr val="bg1"/>
                </a:solidFill>
              </a:rPr>
              <a:t>5) persons performing domestic services, in accordance with the act governing </a:t>
            </a:r>
            <a:r>
              <a:rPr lang="en-US" dirty="0" err="1" smtClean="0">
                <a:solidFill>
                  <a:schemeClr val="bg1"/>
                </a:solidFill>
              </a:rPr>
              <a:t>labour</a:t>
            </a:r>
            <a:r>
              <a:rPr lang="en-US" dirty="0" smtClean="0">
                <a:solidFill>
                  <a:schemeClr val="bg1"/>
                </a:solidFill>
              </a:rPr>
              <a: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algn="just"/>
            <a:r>
              <a:rPr lang="en-US" sz="1800" dirty="0" smtClean="0">
                <a:solidFill>
                  <a:schemeClr val="bg1"/>
                </a:solidFill>
              </a:rPr>
              <a:t>6) citizens of the Republic employed in the territory of the Republic by foreign or international organizations and institutions, foreign consular or diplomatic offices or by foreign legal entities or natural persons, unless  otherwise provided by international agreement;</a:t>
            </a:r>
          </a:p>
          <a:p>
            <a:pPr algn="just"/>
            <a:r>
              <a:rPr lang="en-US" sz="1800" dirty="0" smtClean="0">
                <a:solidFill>
                  <a:schemeClr val="bg1"/>
                </a:solidFill>
              </a:rPr>
              <a:t>7) employees, i.e. the employed sent to work abroad, i.e. the employed of any company or other legal entity performing its economic activities or services abroad, if such employees are not covered by compulsory health care insurance under the regulations of such country or unless otherwise provided by an international agreement;</a:t>
            </a:r>
          </a:p>
          <a:p>
            <a:pPr algn="just"/>
            <a:r>
              <a:rPr lang="en-US" sz="1800" dirty="0" smtClean="0">
                <a:solidFill>
                  <a:schemeClr val="bg1"/>
                </a:solidFill>
              </a:rPr>
              <a:t>8) an employed parent, adoptive parent, foster parent or guardian on parental leave until the child is 3, his rights and duties in respect of employment suspended, in accordance with the regulations on </a:t>
            </a:r>
            <a:r>
              <a:rPr lang="en-US" sz="1800" dirty="0" err="1" smtClean="0">
                <a:solidFill>
                  <a:schemeClr val="bg1"/>
                </a:solidFill>
              </a:rPr>
              <a:t>labour</a:t>
            </a:r>
            <a:r>
              <a:rPr lang="en-US" sz="1800" dirty="0" smtClean="0">
                <a:solidFill>
                  <a:schemeClr val="bg1"/>
                </a:solidFill>
              </a:rPr>
              <a:t>;</a:t>
            </a:r>
            <a:endParaRPr lang="en-US" sz="1800" dirty="0">
              <a:solidFill>
                <a:schemeClr val="bg1"/>
              </a:solidFill>
            </a:endParaRPr>
          </a:p>
        </p:txBody>
      </p:sp>
      <p:sp>
        <p:nvSpPr>
          <p:cNvPr id="4" name="Title 1"/>
          <p:cNvSpPr>
            <a:spLocks noGrp="1"/>
          </p:cNvSpPr>
          <p:nvPr>
            <p:ph type="title"/>
          </p:nvPr>
        </p:nvSpPr>
        <p:spPr/>
        <p:txBody>
          <a:bodyPr/>
          <a:lstStyle/>
          <a:p>
            <a:pPr algn="ctr"/>
            <a:r>
              <a:rPr lang="en-US" dirty="0" smtClean="0"/>
              <a:t>The Insured</a:t>
            </a:r>
            <a:br>
              <a:rPr lang="en-US" dirty="0" smtClean="0"/>
            </a:b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CA942BF-044B-462B-AEDE-8F558C9D96CF}"/>
              </a:ext>
            </a:extLst>
          </p:cNvPr>
          <p:cNvSpPr>
            <a:spLocks noGrp="1"/>
          </p:cNvSpPr>
          <p:nvPr>
            <p:ph type="title"/>
          </p:nvPr>
        </p:nvSpPr>
        <p:spPr/>
        <p:txBody>
          <a:bodyPr/>
          <a:lstStyle/>
          <a:p>
            <a:pPr algn="ctr"/>
            <a:r>
              <a:rPr lang="en-US" dirty="0" smtClean="0"/>
              <a:t>HEALTH INSURANCE ACT</a:t>
            </a:r>
            <a:br>
              <a:rPr lang="en-US" dirty="0" smtClean="0"/>
            </a:br>
            <a:endParaRPr lang="en-US" dirty="0"/>
          </a:p>
        </p:txBody>
      </p:sp>
      <p:sp>
        <p:nvSpPr>
          <p:cNvPr id="3" name="Content Placeholder 2">
            <a:extLst>
              <a:ext uri="{FF2B5EF4-FFF2-40B4-BE49-F238E27FC236}">
                <a16:creationId xmlns="" xmlns:a16="http://schemas.microsoft.com/office/drawing/2014/main" id="{49563171-86AE-4B62-8A88-D7459E65F398}"/>
              </a:ext>
            </a:extLst>
          </p:cNvPr>
          <p:cNvSpPr>
            <a:spLocks noGrp="1"/>
          </p:cNvSpPr>
          <p:nvPr>
            <p:ph idx="1"/>
          </p:nvPr>
        </p:nvSpPr>
        <p:spPr/>
        <p:txBody>
          <a:bodyPr>
            <a:normAutofit/>
          </a:bodyPr>
          <a:lstStyle/>
          <a:p>
            <a:pPr algn="just"/>
            <a:r>
              <a:rPr lang="en-US" sz="2800" dirty="0" smtClean="0">
                <a:solidFill>
                  <a:schemeClr val="bg1"/>
                </a:solidFill>
              </a:rPr>
              <a:t>This </a:t>
            </a:r>
            <a:r>
              <a:rPr lang="en-US" sz="2800" dirty="0">
                <a:solidFill>
                  <a:schemeClr val="bg1"/>
                </a:solidFill>
              </a:rPr>
              <a:t>Act governs entitlements deriving from compulsory health insurance </a:t>
            </a:r>
            <a:r>
              <a:rPr lang="en-US" sz="2800" dirty="0" smtClean="0">
                <a:solidFill>
                  <a:schemeClr val="bg1"/>
                </a:solidFill>
              </a:rPr>
              <a:t>of insured persons, the compulsory </a:t>
            </a:r>
            <a:r>
              <a:rPr lang="en-US" sz="2800" dirty="0">
                <a:solidFill>
                  <a:schemeClr val="bg1"/>
                </a:solidFill>
              </a:rPr>
              <a:t>health insurance organization and financing, voluntary health insurance </a:t>
            </a:r>
            <a:r>
              <a:rPr lang="en-US" sz="2800" dirty="0" smtClean="0">
                <a:solidFill>
                  <a:schemeClr val="bg1"/>
                </a:solidFill>
              </a:rPr>
              <a:t>and other </a:t>
            </a:r>
            <a:r>
              <a:rPr lang="en-US" sz="2800" dirty="0">
                <a:solidFill>
                  <a:schemeClr val="bg1"/>
                </a:solidFill>
              </a:rPr>
              <a:t>issues relevant for the health insurance system.</a:t>
            </a:r>
          </a:p>
          <a:p>
            <a:pPr algn="just"/>
            <a:r>
              <a:rPr lang="en-US" sz="2800" dirty="0" smtClean="0">
                <a:solidFill>
                  <a:srgbClr val="FF0000"/>
                </a:solidFill>
              </a:rPr>
              <a:t>Health </a:t>
            </a:r>
            <a:r>
              <a:rPr lang="en-US" sz="2800" dirty="0">
                <a:solidFill>
                  <a:srgbClr val="FF0000"/>
                </a:solidFill>
              </a:rPr>
              <a:t>insurance in the Republic of Serbia is </a:t>
            </a:r>
            <a:r>
              <a:rPr lang="en-US" sz="2800" u="sng" dirty="0">
                <a:solidFill>
                  <a:srgbClr val="FF0000"/>
                </a:solidFill>
              </a:rPr>
              <a:t>compulsory and </a:t>
            </a:r>
            <a:r>
              <a:rPr lang="en-US" sz="2800" u="sng" dirty="0" smtClean="0">
                <a:solidFill>
                  <a:srgbClr val="FF0000"/>
                </a:solidFill>
              </a:rPr>
              <a:t>voluntary </a:t>
            </a:r>
            <a:r>
              <a:rPr lang="en-US" sz="2800" dirty="0" smtClean="0">
                <a:solidFill>
                  <a:srgbClr val="FF0000"/>
                </a:solidFill>
              </a:rPr>
              <a:t>health </a:t>
            </a:r>
            <a:r>
              <a:rPr lang="en-US" sz="2800" dirty="0">
                <a:solidFill>
                  <a:srgbClr val="FF0000"/>
                </a:solidFill>
              </a:rPr>
              <a:t>insurance.</a:t>
            </a:r>
          </a:p>
        </p:txBody>
      </p:sp>
    </p:spTree>
    <p:extLst>
      <p:ext uri="{BB962C8B-B14F-4D97-AF65-F5344CB8AC3E}">
        <p14:creationId xmlns:p14="http://schemas.microsoft.com/office/powerpoint/2010/main" xmlns="" val="19017759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smtClean="0">
                <a:solidFill>
                  <a:schemeClr val="bg1"/>
                </a:solidFill>
              </a:rPr>
              <a:t>9) citizens of the Republic employed abroad by foreign employer without having health care insurance of any foreign health care insurance carrier or without being covered by compulsory insurance under foreign regulations,</a:t>
            </a:r>
          </a:p>
          <a:p>
            <a:pPr algn="just"/>
            <a:r>
              <a:rPr lang="en-US" dirty="0" smtClean="0">
                <a:solidFill>
                  <a:schemeClr val="bg1"/>
                </a:solidFill>
              </a:rPr>
              <a:t>10) foreign citizens and persons without citizenship employed, in the territory of the Republic, by foreign legal entities or natural persons, unless otherwise provided by an international agreement, as well as by international organizations and institutions and foreign consular and diplomatic offices, if such insurance is provided by an international agreement;</a:t>
            </a:r>
            <a:endParaRPr lang="en-US" dirty="0">
              <a:solidFill>
                <a:schemeClr val="bg1"/>
              </a:solidFill>
            </a:endParaRPr>
          </a:p>
        </p:txBody>
      </p:sp>
      <p:sp>
        <p:nvSpPr>
          <p:cNvPr id="4" name="Title 1"/>
          <p:cNvSpPr>
            <a:spLocks noGrp="1"/>
          </p:cNvSpPr>
          <p:nvPr>
            <p:ph type="title"/>
          </p:nvPr>
        </p:nvSpPr>
        <p:spPr/>
        <p:txBody>
          <a:bodyPr/>
          <a:lstStyle/>
          <a:p>
            <a:pPr algn="ctr"/>
            <a:r>
              <a:rPr lang="en-US" dirty="0" smtClean="0"/>
              <a:t>The Insured</a:t>
            </a:r>
            <a:br>
              <a:rPr lang="en-US" dirty="0" smtClean="0"/>
            </a:b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smtClean="0">
                <a:solidFill>
                  <a:schemeClr val="bg1"/>
                </a:solidFill>
              </a:rPr>
              <a:t>11) citizens of the Republic employed to work in the household of any citizen of the Republic employed abroad by an organization whose registered office is in the territory of the Republic;</a:t>
            </a:r>
          </a:p>
          <a:p>
            <a:pPr algn="just"/>
            <a:r>
              <a:rPr lang="en-US" dirty="0" smtClean="0">
                <a:solidFill>
                  <a:schemeClr val="bg1"/>
                </a:solidFill>
              </a:rPr>
              <a:t>12) persons entitled to unemployment benefits, under employment legislation;</a:t>
            </a:r>
          </a:p>
          <a:p>
            <a:pPr algn="just"/>
            <a:r>
              <a:rPr lang="en-US" dirty="0" smtClean="0">
                <a:solidFill>
                  <a:schemeClr val="bg1"/>
                </a:solidFill>
              </a:rPr>
              <a:t>13)</a:t>
            </a:r>
            <a:r>
              <a:rPr lang="sr-Cyrl-RS" dirty="0" smtClean="0">
                <a:solidFill>
                  <a:schemeClr val="bg1"/>
                </a:solidFill>
              </a:rPr>
              <a:t> </a:t>
            </a:r>
            <a:r>
              <a:rPr lang="en-US" dirty="0" smtClean="0">
                <a:solidFill>
                  <a:schemeClr val="bg1"/>
                </a:solidFill>
              </a:rPr>
              <a:t>persons working on temporary and occasional basis in accordance with the act governing </a:t>
            </a:r>
            <a:r>
              <a:rPr lang="en-US" dirty="0" err="1" smtClean="0">
                <a:solidFill>
                  <a:schemeClr val="bg1"/>
                </a:solidFill>
              </a:rPr>
              <a:t>labour</a:t>
            </a:r>
            <a:r>
              <a:rPr lang="en-US" dirty="0" smtClean="0">
                <a:solidFill>
                  <a:schemeClr val="bg1"/>
                </a:solidFill>
              </a:rPr>
              <a:t> (the unemployed, the employed working part-time up to the full time and the old-age pension beneficiaries);</a:t>
            </a:r>
            <a:endParaRPr lang="en-US" dirty="0">
              <a:solidFill>
                <a:schemeClr val="bg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solidFill>
                  <a:schemeClr val="bg1"/>
                </a:solidFill>
              </a:rPr>
              <a:t>14) persons working on temporary and occasional basis,  through any youth or student employment agency, and being over 26, i.e. regardless of age if not at schooling;</a:t>
            </a:r>
          </a:p>
          <a:p>
            <a:r>
              <a:rPr lang="en-US" dirty="0" smtClean="0">
                <a:solidFill>
                  <a:schemeClr val="bg1"/>
                </a:solidFill>
              </a:rPr>
              <a:t>15) persons who exercise under this Act the right to benefits upon the termination of their employment due to work-related  injuries or diseases;</a:t>
            </a:r>
          </a:p>
          <a:p>
            <a:r>
              <a:rPr lang="en-US" dirty="0" smtClean="0">
                <a:solidFill>
                  <a:schemeClr val="bg1"/>
                </a:solidFill>
              </a:rPr>
              <a:t>16) persons working under agreement for services, author agreement, agreement on family accommodation under welfare regulations, as well under other agreements in return for payment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chemeClr val="bg1"/>
                </a:solidFill>
              </a:rPr>
              <a:t>17) persons founders, members i.e. shareholders of companies (general partnership, limited partnership, limited liability company, joint stock company and other legal forms of companies, i.e. enterprises) who are not employed by such companies but carry out certain works</a:t>
            </a:r>
          </a:p>
          <a:p>
            <a:r>
              <a:rPr lang="en-US" dirty="0" smtClean="0">
                <a:solidFill>
                  <a:schemeClr val="bg1"/>
                </a:solidFill>
              </a:rPr>
              <a:t>18) entrepreneurs;</a:t>
            </a:r>
          </a:p>
          <a:p>
            <a:r>
              <a:rPr lang="en-US" dirty="0" smtClean="0">
                <a:solidFill>
                  <a:schemeClr val="bg1"/>
                </a:solidFill>
              </a:rPr>
              <a:t>19) athletes performing, in accordance with the Sports Act, any sports activity as self- employment activity;</a:t>
            </a:r>
            <a:endParaRPr lang="en-US" dirty="0">
              <a:solidFill>
                <a:schemeClr val="bg1"/>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chemeClr val="bg1"/>
                </a:solidFill>
              </a:rPr>
              <a:t>20) priests and church officials who perform such activities as self-employment activity;</a:t>
            </a:r>
          </a:p>
          <a:p>
            <a:r>
              <a:rPr lang="en-US" dirty="0" smtClean="0">
                <a:solidFill>
                  <a:schemeClr val="bg1"/>
                </a:solidFill>
              </a:rPr>
              <a:t>21) farmers over 18 who perform agricultural activity as the only or principal occupation,</a:t>
            </a:r>
          </a:p>
          <a:p>
            <a:r>
              <a:rPr lang="en-US" dirty="0" smtClean="0">
                <a:solidFill>
                  <a:schemeClr val="bg1"/>
                </a:solidFill>
              </a:rPr>
              <a:t>22) beneficiaries to pension and the right to pecuniary benefits who have exercised such rights under the pension and disability insurance regulations;</a:t>
            </a:r>
            <a:endParaRPr lang="en-US" dirty="0">
              <a:solidFill>
                <a:schemeClr val="bg1"/>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4687" y="671793"/>
            <a:ext cx="8946541" cy="4195481"/>
          </a:xfrm>
        </p:spPr>
        <p:txBody>
          <a:bodyPr>
            <a:normAutofit/>
          </a:bodyPr>
          <a:lstStyle/>
          <a:p>
            <a:pPr algn="just"/>
            <a:r>
              <a:rPr lang="en-US" dirty="0" smtClean="0">
                <a:solidFill>
                  <a:schemeClr val="bg1"/>
                </a:solidFill>
              </a:rPr>
              <a:t>23) persons receiving pension or disability benefits exclusively from foreign insurance carrier who are domiciled or resident, in the territory of the Republic Serbia</a:t>
            </a:r>
          </a:p>
          <a:p>
            <a:pPr algn="just"/>
            <a:r>
              <a:rPr lang="en-US" dirty="0" smtClean="0">
                <a:solidFill>
                  <a:schemeClr val="bg1"/>
                </a:solidFill>
              </a:rPr>
              <a:t>24) foreign citizens employed in the territory of the Republic by local organizations, i.e. private employers on the basis of special agreements on exchanging experts or agreement on international technical cooperation;</a:t>
            </a:r>
          </a:p>
          <a:p>
            <a:pPr algn="just"/>
            <a:r>
              <a:rPr lang="en-US" dirty="0" smtClean="0">
                <a:solidFill>
                  <a:schemeClr val="bg1"/>
                </a:solidFill>
              </a:rPr>
              <a:t>25) foreign citizens during the schooling or professional training in the territory of the Republic Serbia.</a:t>
            </a:r>
          </a:p>
          <a:p>
            <a:pPr algn="just"/>
            <a:r>
              <a:rPr lang="en-US" dirty="0" smtClean="0">
                <a:solidFill>
                  <a:schemeClr val="bg1"/>
                </a:solidFill>
              </a:rPr>
              <a:t>The insured status referred, may be obtained on the grounds of one insurance type only.</a:t>
            </a:r>
            <a:endParaRPr lang="en-US" dirty="0">
              <a:solidFill>
                <a:schemeClr val="bg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2713" y="1628775"/>
            <a:ext cx="10104619" cy="4619625"/>
          </a:xfrm>
        </p:spPr>
        <p:txBody>
          <a:bodyPr>
            <a:normAutofit/>
          </a:bodyPr>
          <a:lstStyle/>
          <a:p>
            <a:pPr algn="just">
              <a:buNone/>
            </a:pPr>
            <a:r>
              <a:rPr lang="en-US" dirty="0" smtClean="0">
                <a:solidFill>
                  <a:schemeClr val="bg1"/>
                </a:solidFill>
              </a:rPr>
              <a:t>The insured, also include any persons belonging to population groups at higher risk of illness; persons who require health care with respect to prevention, suppression, early detection and treatment of diseases of higher social and medical importance; as well as persons belong to socially vulnerable population </a:t>
            </a:r>
            <a:r>
              <a:rPr lang="en-US" dirty="0" err="1" smtClean="0">
                <a:solidFill>
                  <a:schemeClr val="bg1"/>
                </a:solidFill>
              </a:rPr>
              <a:t>categories,,that</a:t>
            </a:r>
            <a:r>
              <a:rPr lang="en-US" dirty="0" smtClean="0">
                <a:solidFill>
                  <a:schemeClr val="bg1"/>
                </a:solidFill>
              </a:rPr>
              <a:t> is:</a:t>
            </a:r>
          </a:p>
          <a:p>
            <a:pPr algn="just"/>
            <a:r>
              <a:rPr lang="en-US" dirty="0" smtClean="0">
                <a:solidFill>
                  <a:schemeClr val="bg1"/>
                </a:solidFill>
              </a:rPr>
              <a:t>1) children up to 18 years of age, school children and students until the end of prescribed schooling, but not after 26 years of age,</a:t>
            </a:r>
          </a:p>
          <a:p>
            <a:pPr algn="just"/>
            <a:r>
              <a:rPr lang="en-US" dirty="0" smtClean="0">
                <a:solidFill>
                  <a:schemeClr val="bg1"/>
                </a:solidFill>
              </a:rPr>
              <a:t>2) women with respect to family planning, as well as during pregnancy, delivery and maternity up to 12 months after delivery;</a:t>
            </a:r>
          </a:p>
          <a:p>
            <a:pPr algn="just"/>
            <a:r>
              <a:rPr lang="en-US" dirty="0" smtClean="0">
                <a:solidFill>
                  <a:schemeClr val="bg1"/>
                </a:solidFill>
              </a:rPr>
              <a:t>3) the elderly over 65 years of age;</a:t>
            </a:r>
          </a:p>
          <a:p>
            <a:pPr algn="just"/>
            <a:r>
              <a:rPr lang="en-US" dirty="0" smtClean="0">
                <a:solidFill>
                  <a:schemeClr val="bg1"/>
                </a:solidFill>
              </a:rPr>
              <a:t>4) people with physical and mental disabilities, under pension and disability regulations, and the mentally underdeveloped as well;</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4237" y="786093"/>
            <a:ext cx="8946541" cy="4195481"/>
          </a:xfrm>
        </p:spPr>
        <p:txBody>
          <a:bodyPr/>
          <a:lstStyle/>
          <a:p>
            <a:pPr algn="just"/>
            <a:r>
              <a:rPr lang="en-US" dirty="0" smtClean="0">
                <a:solidFill>
                  <a:schemeClr val="bg1"/>
                </a:solidFill>
              </a:rPr>
              <a:t>5) HIV-positive persons and those suffering from other communicable diseases as provided by a </a:t>
            </a:r>
            <a:r>
              <a:rPr lang="en-US" dirty="0" err="1" smtClean="0">
                <a:solidFill>
                  <a:schemeClr val="bg1"/>
                </a:solidFill>
              </a:rPr>
              <a:t>lex</a:t>
            </a:r>
            <a:r>
              <a:rPr lang="en-US" dirty="0" smtClean="0">
                <a:solidFill>
                  <a:schemeClr val="bg1"/>
                </a:solidFill>
              </a:rPr>
              <a:t> </a:t>
            </a:r>
            <a:r>
              <a:rPr lang="en-US" dirty="0" err="1" smtClean="0">
                <a:solidFill>
                  <a:schemeClr val="bg1"/>
                </a:solidFill>
              </a:rPr>
              <a:t>specialis</a:t>
            </a:r>
            <a:r>
              <a:rPr lang="en-US" dirty="0" smtClean="0">
                <a:solidFill>
                  <a:schemeClr val="bg1"/>
                </a:solidFill>
              </a:rPr>
              <a:t> governing the protection of the population against communicable diseases, malignant diseases, </a:t>
            </a:r>
            <a:r>
              <a:rPr lang="en-US" dirty="0" err="1" smtClean="0">
                <a:solidFill>
                  <a:schemeClr val="bg1"/>
                </a:solidFill>
              </a:rPr>
              <a:t>haemophilia</a:t>
            </a:r>
            <a:r>
              <a:rPr lang="en-US" dirty="0" smtClean="0">
                <a:solidFill>
                  <a:schemeClr val="bg1"/>
                </a:solidFill>
              </a:rPr>
              <a:t>, diabetes, psychosis, epilepsy, multiple sclerosis, persons in terminal phase of chronic renal insufficiency, cystic fibrosis, system autoimmune disease, rheumatic fever, dependency diseases, persons suffering from rare disease, including the persons covered by health care in relation to donating and receiving tissues and organs;</a:t>
            </a:r>
          </a:p>
          <a:p>
            <a:pPr algn="just"/>
            <a:r>
              <a:rPr lang="en-US" dirty="0" smtClean="0">
                <a:solidFill>
                  <a:schemeClr val="bg1"/>
                </a:solidFill>
              </a:rPr>
              <a:t>6) monks and nuns;</a:t>
            </a:r>
          </a:p>
          <a:p>
            <a:pPr algn="just"/>
            <a:endParaRPr lang="en-US" dirty="0">
              <a:solidFill>
                <a:schemeClr val="bg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000125"/>
            <a:ext cx="9608231" cy="4248150"/>
          </a:xfrm>
        </p:spPr>
        <p:txBody>
          <a:bodyPr>
            <a:normAutofit/>
          </a:bodyPr>
          <a:lstStyle/>
          <a:p>
            <a:r>
              <a:rPr lang="en-US" dirty="0" smtClean="0">
                <a:solidFill>
                  <a:schemeClr val="bg1"/>
                </a:solidFill>
              </a:rPr>
              <a:t>7) persons without income who are receiving social welfare,</a:t>
            </a:r>
          </a:p>
          <a:p>
            <a:r>
              <a:rPr lang="en-US" dirty="0" smtClean="0">
                <a:solidFill>
                  <a:schemeClr val="bg1"/>
                </a:solidFill>
              </a:rPr>
              <a:t>9) unemployed persons and persons who belong to other socially vulnerable categories,</a:t>
            </a:r>
          </a:p>
          <a:p>
            <a:r>
              <a:rPr lang="en-US" dirty="0" smtClean="0">
                <a:solidFill>
                  <a:schemeClr val="bg1"/>
                </a:solidFill>
              </a:rPr>
              <a:t>10) beneficiaries of social welfare – family members whose breadwinner is currently serving under conscription;</a:t>
            </a:r>
          </a:p>
          <a:p>
            <a:r>
              <a:rPr lang="en-US" dirty="0" smtClean="0">
                <a:solidFill>
                  <a:schemeClr val="bg1"/>
                </a:solidFill>
              </a:rPr>
              <a:t>11) persons of Roma nationality without a place of domicile, i.e. residence in the Republic due to traditional way of life;</a:t>
            </a:r>
          </a:p>
          <a:p>
            <a:r>
              <a:rPr lang="en-US" dirty="0" smtClean="0">
                <a:solidFill>
                  <a:schemeClr val="bg1"/>
                </a:solidFill>
              </a:rPr>
              <a:t>12) victims of domestic violence;</a:t>
            </a:r>
          </a:p>
          <a:p>
            <a:r>
              <a:rPr lang="en-US" dirty="0" smtClean="0">
                <a:solidFill>
                  <a:schemeClr val="bg1"/>
                </a:solidFill>
              </a:rPr>
              <a:t>13) victims of trafficking in human beings;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89012" y="957543"/>
            <a:ext cx="8946541" cy="4195481"/>
          </a:xfrm>
        </p:spPr>
        <p:txBody>
          <a:bodyPr/>
          <a:lstStyle/>
          <a:p>
            <a:r>
              <a:rPr lang="en-US" dirty="0" smtClean="0"/>
              <a:t>14) persons covered by mandatory immunization in accordance with the regulations governing the protection of the population against communicable diseases;</a:t>
            </a:r>
          </a:p>
          <a:p>
            <a:r>
              <a:rPr lang="en-US" dirty="0" smtClean="0"/>
              <a:t>15) persons covered by targeted preventive examinations, i.e. screening according to the relevant republican </a:t>
            </a:r>
            <a:r>
              <a:rPr lang="en-US" dirty="0" err="1" smtClean="0"/>
              <a:t>programmes</a:t>
            </a:r>
            <a:r>
              <a:rPr lang="en-US" dirty="0" smtClean="0"/>
              <a:t>;</a:t>
            </a:r>
          </a:p>
          <a:p>
            <a:r>
              <a:rPr lang="en-US" dirty="0" smtClean="0"/>
              <a:t>16)single parents with children under the age of seven whose monthly income is below the income level established by this Act</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DAA280DB-B28E-4A32-A459-9EC72DFDFDD1}"/>
              </a:ext>
            </a:extLst>
          </p:cNvPr>
          <p:cNvSpPr>
            <a:spLocks noGrp="1"/>
          </p:cNvSpPr>
          <p:nvPr>
            <p:ph idx="1"/>
          </p:nvPr>
        </p:nvSpPr>
        <p:spPr>
          <a:xfrm>
            <a:off x="684212" y="719418"/>
            <a:ext cx="8946541" cy="4195481"/>
          </a:xfrm>
        </p:spPr>
        <p:txBody>
          <a:bodyPr/>
          <a:lstStyle/>
          <a:p>
            <a:pPr algn="just"/>
            <a:r>
              <a:rPr lang="en-US" sz="2800" u="sng" dirty="0" smtClean="0">
                <a:solidFill>
                  <a:srgbClr val="FF0000"/>
                </a:solidFill>
              </a:rPr>
              <a:t>Compulsory health insurance </a:t>
            </a:r>
            <a:r>
              <a:rPr lang="en-US" sz="2800" dirty="0" smtClean="0">
                <a:solidFill>
                  <a:srgbClr val="FF0000"/>
                </a:solidFill>
              </a:rPr>
              <a:t>is the health insurance by which a right to health care and right to pecuniary compensations in the cases established by this Act.</a:t>
            </a:r>
          </a:p>
          <a:p>
            <a:endParaRPr lang="en-US" dirty="0">
              <a:solidFill>
                <a:schemeClr val="bg1"/>
              </a:solidFill>
            </a:endParaRPr>
          </a:p>
        </p:txBody>
      </p:sp>
    </p:spTree>
    <p:extLst>
      <p:ext uri="{BB962C8B-B14F-4D97-AF65-F5344CB8AC3E}">
        <p14:creationId xmlns:p14="http://schemas.microsoft.com/office/powerpoint/2010/main" xmlns="" val="68707802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1386" y="528918"/>
            <a:ext cx="9404723" cy="1400530"/>
          </a:xfrm>
        </p:spPr>
        <p:txBody>
          <a:bodyPr/>
          <a:lstStyle/>
          <a:p>
            <a:pPr algn="ctr"/>
            <a:r>
              <a:rPr lang="en-US" sz="2800" dirty="0" smtClean="0"/>
              <a:t>ENTITLEMENTS DERIVING FROM COMPULSORY</a:t>
            </a:r>
            <a:br>
              <a:rPr lang="en-US" sz="2800" dirty="0" smtClean="0"/>
            </a:br>
            <a:r>
              <a:rPr lang="en-US" sz="2800" dirty="0" smtClean="0"/>
              <a:t>HEALTH CARE INSURANCE</a:t>
            </a:r>
            <a:br>
              <a:rPr lang="en-US" sz="2800" dirty="0" smtClean="0"/>
            </a:br>
            <a:endParaRPr lang="en-US" sz="2800" dirty="0"/>
          </a:p>
        </p:txBody>
      </p:sp>
      <p:sp>
        <p:nvSpPr>
          <p:cNvPr id="3" name="Content Placeholder 2"/>
          <p:cNvSpPr>
            <a:spLocks noGrp="1"/>
          </p:cNvSpPr>
          <p:nvPr>
            <p:ph idx="1"/>
          </p:nvPr>
        </p:nvSpPr>
        <p:spPr>
          <a:xfrm>
            <a:off x="1169987" y="1605243"/>
            <a:ext cx="8946541" cy="4195481"/>
          </a:xfrm>
        </p:spPr>
        <p:txBody>
          <a:bodyPr>
            <a:normAutofit/>
          </a:bodyPr>
          <a:lstStyle/>
          <a:p>
            <a:endParaRPr lang="en-US" dirty="0" smtClean="0"/>
          </a:p>
          <a:p>
            <a:pPr>
              <a:buNone/>
            </a:pPr>
            <a:r>
              <a:rPr lang="en-US" dirty="0" smtClean="0">
                <a:solidFill>
                  <a:schemeClr val="bg1"/>
                </a:solidFill>
              </a:rPr>
              <a:t>Entitlements deriving from compulsory health care insurance are as follows:</a:t>
            </a:r>
          </a:p>
          <a:p>
            <a:r>
              <a:rPr lang="en-US" dirty="0" smtClean="0">
                <a:solidFill>
                  <a:schemeClr val="bg1"/>
                </a:solidFill>
              </a:rPr>
              <a:t>1) right to health care;</a:t>
            </a:r>
          </a:p>
          <a:p>
            <a:r>
              <a:rPr lang="en-US" dirty="0" smtClean="0">
                <a:solidFill>
                  <a:schemeClr val="bg1"/>
                </a:solidFill>
              </a:rPr>
              <a:t>2) entitlement to benefits for the period of temporary incapacity of the insured;</a:t>
            </a:r>
          </a:p>
          <a:p>
            <a:r>
              <a:rPr lang="en-US" dirty="0" smtClean="0">
                <a:solidFill>
                  <a:schemeClr val="bg1"/>
                </a:solidFill>
              </a:rPr>
              <a:t>3) entitlement to transportation benefit relating to the use of health care services</a:t>
            </a:r>
          </a:p>
          <a:p>
            <a:pPr>
              <a:buNone/>
            </a:pPr>
            <a:r>
              <a:rPr lang="en-US" dirty="0" smtClean="0">
                <a:solidFill>
                  <a:schemeClr val="bg1"/>
                </a:solidFill>
              </a:rPr>
              <a:t>Entitlements deriving from health care insurance referred are exercised only if due health care insurance contributions have been paid</a:t>
            </a:r>
            <a:endParaRPr lang="en-US" dirty="0">
              <a:solidFill>
                <a:schemeClr val="bg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Entitlement to Health Care</a:t>
            </a:r>
            <a:br>
              <a:rPr lang="en-US" dirty="0" smtClean="0"/>
            </a:br>
            <a:endParaRPr lang="en-US" dirty="0"/>
          </a:p>
        </p:txBody>
      </p:sp>
      <p:sp>
        <p:nvSpPr>
          <p:cNvPr id="3" name="Content Placeholder 2"/>
          <p:cNvSpPr>
            <a:spLocks noGrp="1"/>
          </p:cNvSpPr>
          <p:nvPr>
            <p:ph idx="1"/>
          </p:nvPr>
        </p:nvSpPr>
        <p:spPr>
          <a:xfrm>
            <a:off x="931862" y="1262343"/>
            <a:ext cx="8946541" cy="4195481"/>
          </a:xfrm>
        </p:spPr>
        <p:txBody>
          <a:bodyPr>
            <a:normAutofit/>
          </a:bodyPr>
          <a:lstStyle/>
          <a:p>
            <a:pPr algn="just"/>
            <a:r>
              <a:rPr lang="en-US" dirty="0" smtClean="0"/>
              <a:t>(1) Entitlement to health care in the event of an injury or disease not related to work covers health care with regard to prevention, early detection, health care with respect to family planning, in the course of pregnancy, delivery and postnatal period up to 12 months after delivery as well as other health care services with regard to diseases and injuries not related to work at primary, secondary and tertiary level, depending on the health status of the insured person.</a:t>
            </a:r>
          </a:p>
          <a:p>
            <a:pPr algn="just"/>
            <a:r>
              <a:rPr lang="en-US" dirty="0" smtClean="0"/>
              <a:t>(2) Right to health care in the event of a work-related injury or disease covers the health care in the case of work-related diseases and injuries provided at primary, secondary and tertiary level.</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534886"/>
            <a:ext cx="9695317" cy="4713513"/>
          </a:xfrm>
        </p:spPr>
        <p:txBody>
          <a:bodyPr>
            <a:normAutofit fontScale="92500" lnSpcReduction="10000"/>
          </a:bodyPr>
          <a:lstStyle/>
          <a:p>
            <a:pPr algn="just">
              <a:buNone/>
            </a:pPr>
            <a:r>
              <a:rPr lang="en-US" dirty="0" smtClean="0">
                <a:solidFill>
                  <a:schemeClr val="bg1"/>
                </a:solidFill>
              </a:rPr>
              <a:t>Right to health care provided by virtue of compulsory health care insurance referred includes:</a:t>
            </a:r>
          </a:p>
          <a:p>
            <a:pPr algn="just"/>
            <a:r>
              <a:rPr lang="en-US" dirty="0" smtClean="0">
                <a:solidFill>
                  <a:schemeClr val="bg1"/>
                </a:solidFill>
              </a:rPr>
              <a:t>1) preventive health care and early detection measures;</a:t>
            </a:r>
          </a:p>
          <a:p>
            <a:pPr algn="just"/>
            <a:r>
              <a:rPr lang="en-US" dirty="0" smtClean="0">
                <a:solidFill>
                  <a:schemeClr val="bg1"/>
                </a:solidFill>
              </a:rPr>
              <a:t>2) medical examinations and treatment of women relating to family planning, in the</a:t>
            </a:r>
            <a:r>
              <a:rPr lang="sr-Cyrl-RS" dirty="0" smtClean="0">
                <a:solidFill>
                  <a:schemeClr val="bg1"/>
                </a:solidFill>
              </a:rPr>
              <a:t> </a:t>
            </a:r>
            <a:r>
              <a:rPr lang="en-US" dirty="0" smtClean="0">
                <a:solidFill>
                  <a:schemeClr val="bg1"/>
                </a:solidFill>
              </a:rPr>
              <a:t>course of pregnancy, delivery and postnatal period up to 12 months after delivery;</a:t>
            </a:r>
          </a:p>
          <a:p>
            <a:pPr algn="just"/>
            <a:r>
              <a:rPr lang="en-US" dirty="0" smtClean="0">
                <a:solidFill>
                  <a:schemeClr val="bg1"/>
                </a:solidFill>
              </a:rPr>
              <a:t>3) medical examinations and treatment in case of disease or injury;</a:t>
            </a:r>
          </a:p>
          <a:p>
            <a:pPr algn="just"/>
            <a:r>
              <a:rPr lang="en-US" dirty="0" smtClean="0">
                <a:solidFill>
                  <a:schemeClr val="bg1"/>
                </a:solidFill>
              </a:rPr>
              <a:t>4) examinations and treatment of oral and dental diseases;</a:t>
            </a:r>
          </a:p>
          <a:p>
            <a:pPr algn="just"/>
            <a:r>
              <a:rPr lang="en-US" dirty="0" smtClean="0">
                <a:solidFill>
                  <a:schemeClr val="bg1"/>
                </a:solidFill>
              </a:rPr>
              <a:t>5) medical rehabilitation in case of disease or injury;</a:t>
            </a:r>
          </a:p>
          <a:p>
            <a:pPr algn="just"/>
            <a:r>
              <a:rPr lang="en-US" dirty="0" smtClean="0">
                <a:solidFill>
                  <a:schemeClr val="bg1"/>
                </a:solidFill>
              </a:rPr>
              <a:t>6) medicines and medical devices;</a:t>
            </a:r>
          </a:p>
          <a:p>
            <a:pPr algn="just"/>
            <a:r>
              <a:rPr lang="en-US" dirty="0" smtClean="0">
                <a:solidFill>
                  <a:schemeClr val="bg1"/>
                </a:solidFill>
              </a:rPr>
              <a:t>7) prosthetic, orthotic and other devices for moving, standing and sitting, sight, hearing and speech devices, dentures and other auxiliary devices (medical-technical aids).</a:t>
            </a:r>
            <a:endParaRPr lang="en-US" dirty="0">
              <a:solidFill>
                <a:schemeClr val="bg1"/>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4712" y="1262344"/>
            <a:ext cx="8946541" cy="2690532"/>
          </a:xfrm>
        </p:spPr>
        <p:txBody>
          <a:bodyPr>
            <a:normAutofit/>
          </a:bodyPr>
          <a:lstStyle/>
          <a:p>
            <a:pPr algn="just"/>
            <a:r>
              <a:rPr lang="en-US" dirty="0" smtClean="0"/>
              <a:t>The status of the insured on the basis of compulsory health insurance is determined on the basis of data kept in the central record in regard to the insured persons and exercising the rights deriving from the compulsory health insurance (hereinafter referred to as the central record) which is integrally governed and </a:t>
            </a:r>
            <a:r>
              <a:rPr lang="en-US" dirty="0" err="1" smtClean="0"/>
              <a:t>ogranized</a:t>
            </a:r>
            <a:r>
              <a:rPr lang="en-US" dirty="0" smtClean="0"/>
              <a:t> by the Republic Institute for the entire territory of the Republic.</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6612" y="662268"/>
            <a:ext cx="8946541" cy="4195481"/>
          </a:xfrm>
        </p:spPr>
        <p:txBody>
          <a:bodyPr>
            <a:normAutofit fontScale="85000" lnSpcReduction="20000"/>
          </a:bodyPr>
          <a:lstStyle/>
          <a:p>
            <a:pPr>
              <a:buNone/>
            </a:pPr>
            <a:r>
              <a:rPr lang="en-US" dirty="0" smtClean="0"/>
              <a:t>In the Central Record the data in regard to use of the right deriving from the compulsory health insurance are entered, and in particular:</a:t>
            </a:r>
          </a:p>
          <a:p>
            <a:r>
              <a:rPr lang="en-US" dirty="0" smtClean="0"/>
              <a:t>1. type of entitlements deriving from health insurance to be provided to the</a:t>
            </a:r>
          </a:p>
          <a:p>
            <a:r>
              <a:rPr lang="en-US" dirty="0" smtClean="0"/>
              <a:t>insured;</a:t>
            </a:r>
          </a:p>
          <a:p>
            <a:r>
              <a:rPr lang="en-US" dirty="0" smtClean="0"/>
              <a:t>2. health care services delivered to the insured;</a:t>
            </a:r>
          </a:p>
          <a:p>
            <a:r>
              <a:rPr lang="en-US" dirty="0" smtClean="0"/>
              <a:t>3. pecuniary benefits;</a:t>
            </a:r>
          </a:p>
          <a:p>
            <a:r>
              <a:rPr lang="en-US" dirty="0" smtClean="0"/>
              <a:t>4. medical-technical devices;</a:t>
            </a:r>
          </a:p>
          <a:p>
            <a:r>
              <a:rPr lang="en-US" dirty="0" smtClean="0"/>
              <a:t>5. medicines issued on prescription;</a:t>
            </a:r>
          </a:p>
          <a:p>
            <a:r>
              <a:rPr lang="en-US" dirty="0" smtClean="0"/>
              <a:t>6. annual amount of the participations paid;</a:t>
            </a:r>
          </a:p>
          <a:p>
            <a:r>
              <a:rPr lang="en-US" dirty="0" smtClean="0"/>
              <a:t>7. chosen physician of the insured;</a:t>
            </a:r>
          </a:p>
          <a:p>
            <a:r>
              <a:rPr lang="en-US" dirty="0" smtClean="0"/>
              <a:t>8. use of the </a:t>
            </a:r>
            <a:r>
              <a:rPr lang="en-US" dirty="0" err="1" smtClean="0"/>
              <a:t>rigths</a:t>
            </a:r>
            <a:r>
              <a:rPr lang="en-US" dirty="0" smtClean="0"/>
              <a:t> before medical commissions;</a:t>
            </a:r>
          </a:p>
          <a:p>
            <a:r>
              <a:rPr lang="en-US" dirty="0" smtClean="0"/>
              <a:t>9. use of the </a:t>
            </a:r>
            <a:r>
              <a:rPr lang="en-US" dirty="0" err="1" smtClean="0"/>
              <a:t>rigths</a:t>
            </a:r>
            <a:r>
              <a:rPr lang="en-US" dirty="0" smtClean="0"/>
              <a:t> concerning work-related injuries and diseases of the insured;</a:t>
            </a:r>
          </a:p>
          <a:p>
            <a:r>
              <a:rPr lang="en-US" dirty="0" smtClean="0"/>
              <a:t>10. referral to a disability commission in accordance with this Act.</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Voluntary health insurance</a:t>
            </a:r>
            <a:endParaRPr lang="en-US" dirty="0"/>
          </a:p>
        </p:txBody>
      </p:sp>
      <p:sp>
        <p:nvSpPr>
          <p:cNvPr id="3" name="Content Placeholder 2"/>
          <p:cNvSpPr>
            <a:spLocks noGrp="1"/>
          </p:cNvSpPr>
          <p:nvPr>
            <p:ph idx="1"/>
          </p:nvPr>
        </p:nvSpPr>
        <p:spPr>
          <a:xfrm>
            <a:off x="579437" y="1538568"/>
            <a:ext cx="8946541" cy="4195481"/>
          </a:xfrm>
        </p:spPr>
        <p:txBody>
          <a:bodyPr>
            <a:normAutofit fontScale="70000" lnSpcReduction="20000"/>
          </a:bodyPr>
          <a:lstStyle/>
          <a:p>
            <a:pPr algn="just">
              <a:buNone/>
            </a:pPr>
            <a:r>
              <a:rPr lang="en-US" dirty="0" smtClean="0">
                <a:solidFill>
                  <a:srgbClr val="FF0000"/>
                </a:solidFill>
              </a:rPr>
              <a:t>Types of voluntary health insurance:</a:t>
            </a:r>
          </a:p>
          <a:p>
            <a:pPr algn="just">
              <a:buNone/>
            </a:pPr>
            <a:r>
              <a:rPr lang="en-US" dirty="0" smtClean="0">
                <a:solidFill>
                  <a:srgbClr val="FF0000"/>
                </a:solidFill>
              </a:rPr>
              <a:t>Individual voluntary health insurance is intended for individuals with registered residence/address in the Republic of Serbia;</a:t>
            </a:r>
          </a:p>
          <a:p>
            <a:pPr algn="just">
              <a:buNone/>
            </a:pPr>
            <a:r>
              <a:rPr lang="en-US" dirty="0" smtClean="0">
                <a:solidFill>
                  <a:srgbClr val="FF0000"/>
                </a:solidFill>
              </a:rPr>
              <a:t>Group voluntary health insurance is intended for persons who are employees or members of personnel on any other grounds </a:t>
            </a:r>
          </a:p>
          <a:p>
            <a:pPr algn="just">
              <a:buNone/>
            </a:pPr>
            <a:r>
              <a:rPr lang="en-US" dirty="0" smtClean="0"/>
              <a:t>Scope of cover may include:</a:t>
            </a:r>
          </a:p>
          <a:p>
            <a:pPr algn="just"/>
            <a:r>
              <a:rPr lang="en-US" dirty="0" smtClean="0"/>
              <a:t>outpatient treatment;</a:t>
            </a:r>
          </a:p>
          <a:p>
            <a:pPr algn="just"/>
            <a:r>
              <a:rPr lang="en-US" dirty="0" smtClean="0"/>
              <a:t>hospital </a:t>
            </a:r>
            <a:r>
              <a:rPr lang="en-US" dirty="0" err="1" smtClean="0"/>
              <a:t>treatmentt</a:t>
            </a:r>
            <a:r>
              <a:rPr lang="en-US" dirty="0" smtClean="0"/>
              <a:t>;</a:t>
            </a:r>
          </a:p>
          <a:p>
            <a:pPr algn="just"/>
            <a:r>
              <a:rPr lang="en-US" dirty="0" smtClean="0"/>
              <a:t>costs of pregnancy and childbirth;</a:t>
            </a:r>
          </a:p>
          <a:p>
            <a:pPr algn="just"/>
            <a:r>
              <a:rPr lang="en-US" dirty="0" smtClean="0"/>
              <a:t>prescription drugs;</a:t>
            </a:r>
          </a:p>
          <a:p>
            <a:pPr algn="just"/>
            <a:r>
              <a:rPr lang="en-US" dirty="0" smtClean="0"/>
              <a:t>ophthalmological services;</a:t>
            </a:r>
          </a:p>
          <a:p>
            <a:pPr algn="just"/>
            <a:r>
              <a:rPr lang="en-US" dirty="0" smtClean="0"/>
              <a:t>dental services;</a:t>
            </a:r>
          </a:p>
          <a:p>
            <a:pPr algn="just"/>
            <a:r>
              <a:rPr lang="en-US" dirty="0" smtClean="0"/>
              <a:t>preventive healthcare (general check-up);</a:t>
            </a:r>
          </a:p>
          <a:p>
            <a:pPr algn="just"/>
            <a:r>
              <a:rPr lang="en-US" dirty="0" smtClean="0"/>
              <a:t>medical rehabilitation in outpatient treatment.</a:t>
            </a:r>
          </a:p>
          <a:p>
            <a:pPr algn="just"/>
            <a:endParaRPr lang="en-US" dirty="0" smtClean="0"/>
          </a:p>
          <a:p>
            <a:endParaRPr lang="en-US" dirty="0" smtClean="0"/>
          </a:p>
          <a:p>
            <a:endParaRPr lang="en-US" dirty="0" smtClean="0"/>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 xmlns:a16="http://schemas.microsoft.com/office/drawing/2014/main" id="{C81B3BA5-1962-4199-ACAC-FF0240D26C8B}"/>
              </a:ext>
            </a:extLst>
          </p:cNvPr>
          <p:cNvSpPr txBox="1"/>
          <p:nvPr/>
        </p:nvSpPr>
        <p:spPr>
          <a:xfrm>
            <a:off x="4301067" y="2456934"/>
            <a:ext cx="6096000" cy="646331"/>
          </a:xfrm>
          <a:prstGeom prst="rect">
            <a:avLst/>
          </a:prstGeom>
          <a:noFill/>
        </p:spPr>
        <p:txBody>
          <a:bodyPr wrap="square">
            <a:spAutoFit/>
          </a:bodyPr>
          <a:lstStyle/>
          <a:p>
            <a:r>
              <a:rPr lang="en-US" sz="3600" b="1" dirty="0">
                <a:latin typeface="Times New Roman" panose="02020603050405020304" pitchFamily="18" charset="0"/>
                <a:cs typeface="Times New Roman" panose="02020603050405020304" pitchFamily="18" charset="0"/>
              </a:rPr>
              <a:t>THANK YOU</a:t>
            </a:r>
            <a:r>
              <a:rPr lang="sr-Latn-RS" sz="3600" b="1" dirty="0">
                <a:latin typeface="Times New Roman" panose="02020603050405020304" pitchFamily="18" charset="0"/>
                <a:cs typeface="Times New Roman" panose="02020603050405020304" pitchFamily="18" charset="0"/>
              </a:rPr>
              <a:t>!</a:t>
            </a:r>
            <a:endParaRPr lang="en-US" sz="3600" b="1"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EEEDCF3A-74BA-4B59-9EF8-A5C499969FDC}"/>
              </a:ext>
            </a:extLst>
          </p:cNvPr>
          <p:cNvSpPr>
            <a:spLocks noGrp="1"/>
          </p:cNvSpPr>
          <p:nvPr>
            <p:ph idx="1"/>
          </p:nvPr>
        </p:nvSpPr>
        <p:spPr>
          <a:xfrm>
            <a:off x="646112" y="557493"/>
            <a:ext cx="8946541" cy="4195481"/>
          </a:xfrm>
        </p:spPr>
        <p:txBody>
          <a:bodyPr>
            <a:normAutofit/>
          </a:bodyPr>
          <a:lstStyle/>
          <a:p>
            <a:pPr algn="just"/>
            <a:r>
              <a:rPr lang="en-US" sz="2800" dirty="0" smtClean="0">
                <a:solidFill>
                  <a:srgbClr val="FF0000"/>
                </a:solidFill>
              </a:rPr>
              <a:t>Voluntary health insurance is the health insurance for citizens not insured under compulsory health insurance to have possibility to be insured</a:t>
            </a:r>
            <a:r>
              <a:rPr lang="sr-Latn-RS" sz="2800" dirty="0" smtClean="0">
                <a:solidFill>
                  <a:srgbClr val="FF0000"/>
                </a:solidFill>
              </a:rPr>
              <a:t>.</a:t>
            </a:r>
            <a:r>
              <a:rPr lang="en-US" sz="2800" dirty="0" smtClean="0">
                <a:solidFill>
                  <a:srgbClr val="FF0000"/>
                </a:solidFill>
              </a:rPr>
              <a:t> </a:t>
            </a:r>
            <a:endParaRPr lang="en-US" sz="2800" dirty="0">
              <a:solidFill>
                <a:srgbClr val="FF0000"/>
              </a:solidFill>
            </a:endParaRPr>
          </a:p>
        </p:txBody>
      </p:sp>
    </p:spTree>
    <p:extLst>
      <p:ext uri="{BB962C8B-B14F-4D97-AF65-F5344CB8AC3E}">
        <p14:creationId xmlns:p14="http://schemas.microsoft.com/office/powerpoint/2010/main" xmlns="" val="16231513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0E1C65D6-124E-4078-A730-C5A8E19F5964}"/>
              </a:ext>
            </a:extLst>
          </p:cNvPr>
          <p:cNvSpPr>
            <a:spLocks noGrp="1"/>
          </p:cNvSpPr>
          <p:nvPr>
            <p:ph idx="1"/>
          </p:nvPr>
        </p:nvSpPr>
        <p:spPr>
          <a:xfrm>
            <a:off x="750887" y="557493"/>
            <a:ext cx="8946541" cy="4195481"/>
          </a:xfrm>
        </p:spPr>
        <p:txBody>
          <a:bodyPr>
            <a:normAutofit/>
          </a:bodyPr>
          <a:lstStyle/>
          <a:p>
            <a:pPr algn="just"/>
            <a:r>
              <a:rPr lang="en-US" sz="2800" dirty="0" smtClean="0">
                <a:solidFill>
                  <a:srgbClr val="FF0000"/>
                </a:solidFill>
              </a:rPr>
              <a:t>Compulsory </a:t>
            </a:r>
            <a:r>
              <a:rPr lang="en-US" sz="2800" dirty="0">
                <a:solidFill>
                  <a:srgbClr val="FF0000"/>
                </a:solidFill>
              </a:rPr>
              <a:t>health insurance is organized according to principle </a:t>
            </a:r>
            <a:r>
              <a:rPr lang="en-US" sz="2800" dirty="0" smtClean="0">
                <a:solidFill>
                  <a:srgbClr val="FF0000"/>
                </a:solidFill>
              </a:rPr>
              <a:t>of reciprocity </a:t>
            </a:r>
            <a:r>
              <a:rPr lang="en-US" sz="2800" dirty="0">
                <a:solidFill>
                  <a:srgbClr val="FF0000"/>
                </a:solidFill>
              </a:rPr>
              <a:t>and solidarity, and other </a:t>
            </a:r>
            <a:r>
              <a:rPr lang="en-US" sz="2800" dirty="0" smtClean="0">
                <a:solidFill>
                  <a:srgbClr val="FF0000"/>
                </a:solidFill>
              </a:rPr>
              <a:t>principles</a:t>
            </a:r>
            <a:r>
              <a:rPr lang="en-US" sz="2800" dirty="0" smtClean="0">
                <a:solidFill>
                  <a:schemeClr val="bg1"/>
                </a:solidFill>
              </a:rPr>
              <a:t>. </a:t>
            </a:r>
            <a:endParaRPr lang="en-US" sz="2800" dirty="0">
              <a:solidFill>
                <a:schemeClr val="bg1"/>
              </a:solidFill>
            </a:endParaRPr>
          </a:p>
          <a:p>
            <a:pPr algn="just"/>
            <a:r>
              <a:rPr lang="en-US" sz="2800" dirty="0">
                <a:solidFill>
                  <a:schemeClr val="bg1"/>
                </a:solidFill>
              </a:rPr>
              <a:t>In implementing compulsory health insurance, the principles of health </a:t>
            </a:r>
            <a:r>
              <a:rPr lang="en-US" sz="2800" dirty="0" smtClean="0">
                <a:solidFill>
                  <a:schemeClr val="bg1"/>
                </a:solidFill>
              </a:rPr>
              <a:t>care are </a:t>
            </a:r>
            <a:r>
              <a:rPr lang="en-US" sz="2800" dirty="0">
                <a:solidFill>
                  <a:schemeClr val="bg1"/>
                </a:solidFill>
              </a:rPr>
              <a:t>applied and patients’ rights are executed, as established by the Health Care Act.</a:t>
            </a:r>
          </a:p>
        </p:txBody>
      </p:sp>
    </p:spTree>
    <p:extLst>
      <p:ext uri="{BB962C8B-B14F-4D97-AF65-F5344CB8AC3E}">
        <p14:creationId xmlns:p14="http://schemas.microsoft.com/office/powerpoint/2010/main" xmlns="" val="8068039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92567158-505C-4D79-991A-8148FFCD5592}"/>
              </a:ext>
            </a:extLst>
          </p:cNvPr>
          <p:cNvSpPr>
            <a:spLocks noGrp="1"/>
          </p:cNvSpPr>
          <p:nvPr>
            <p:ph idx="1"/>
          </p:nvPr>
        </p:nvSpPr>
        <p:spPr>
          <a:xfrm>
            <a:off x="712787" y="652743"/>
            <a:ext cx="8946541" cy="4195481"/>
          </a:xfrm>
        </p:spPr>
        <p:txBody>
          <a:bodyPr>
            <a:normAutofit/>
          </a:bodyPr>
          <a:lstStyle/>
          <a:p>
            <a:pPr algn="just"/>
            <a:r>
              <a:rPr lang="en-US" sz="2800" dirty="0" smtClean="0">
                <a:solidFill>
                  <a:schemeClr val="bg1"/>
                </a:solidFill>
              </a:rPr>
              <a:t>Compulsory </a:t>
            </a:r>
            <a:r>
              <a:rPr lang="en-US" sz="2800" dirty="0">
                <a:solidFill>
                  <a:schemeClr val="bg1"/>
                </a:solidFill>
              </a:rPr>
              <a:t>and </a:t>
            </a:r>
            <a:r>
              <a:rPr lang="en-US" sz="2800" dirty="0" smtClean="0">
                <a:solidFill>
                  <a:schemeClr val="bg1"/>
                </a:solidFill>
              </a:rPr>
              <a:t>Voluntary </a:t>
            </a:r>
            <a:r>
              <a:rPr lang="en-US" sz="2800" dirty="0">
                <a:solidFill>
                  <a:schemeClr val="bg1"/>
                </a:solidFill>
              </a:rPr>
              <a:t>health insurance is provided by and exercised through </a:t>
            </a:r>
            <a:r>
              <a:rPr lang="en-US" sz="2800" dirty="0" smtClean="0">
                <a:solidFill>
                  <a:schemeClr val="bg1"/>
                </a:solidFill>
              </a:rPr>
              <a:t>the </a:t>
            </a:r>
            <a:r>
              <a:rPr lang="en-US" sz="2800" u="sng" dirty="0" smtClean="0">
                <a:solidFill>
                  <a:schemeClr val="bg1"/>
                </a:solidFill>
              </a:rPr>
              <a:t>Republic </a:t>
            </a:r>
            <a:r>
              <a:rPr lang="en-US" sz="2800" u="sng" dirty="0">
                <a:solidFill>
                  <a:schemeClr val="bg1"/>
                </a:solidFill>
              </a:rPr>
              <a:t>Health Insurance </a:t>
            </a:r>
            <a:r>
              <a:rPr lang="en-US" sz="2800" u="sng" dirty="0" smtClean="0">
                <a:solidFill>
                  <a:schemeClr val="bg1"/>
                </a:solidFill>
              </a:rPr>
              <a:t>Institute.</a:t>
            </a:r>
            <a:endParaRPr lang="en-US" sz="2800" u="sng" dirty="0">
              <a:solidFill>
                <a:schemeClr val="bg1"/>
              </a:solidFill>
            </a:endParaRPr>
          </a:p>
        </p:txBody>
      </p:sp>
    </p:spTree>
    <p:extLst>
      <p:ext uri="{BB962C8B-B14F-4D97-AF65-F5344CB8AC3E}">
        <p14:creationId xmlns:p14="http://schemas.microsoft.com/office/powerpoint/2010/main" xmlns="" val="15221764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22FBA08E-F9FD-4884-B7F0-C98206249958}"/>
              </a:ext>
            </a:extLst>
          </p:cNvPr>
          <p:cNvSpPr>
            <a:spLocks noGrp="1"/>
          </p:cNvSpPr>
          <p:nvPr>
            <p:ph idx="1"/>
          </p:nvPr>
        </p:nvSpPr>
        <p:spPr/>
        <p:txBody>
          <a:bodyPr>
            <a:normAutofit/>
          </a:bodyPr>
          <a:lstStyle/>
          <a:p>
            <a:pPr algn="just"/>
            <a:r>
              <a:rPr lang="en-US" sz="2800" dirty="0" smtClean="0">
                <a:solidFill>
                  <a:schemeClr val="bg1"/>
                </a:solidFill>
              </a:rPr>
              <a:t>Entitlements deriving from compulsory and voluntary health insurance are</a:t>
            </a:r>
            <a:r>
              <a:rPr lang="sr-Cyrl-RS" sz="2800" dirty="0" smtClean="0">
                <a:solidFill>
                  <a:schemeClr val="bg1"/>
                </a:solidFill>
              </a:rPr>
              <a:t> </a:t>
            </a:r>
            <a:r>
              <a:rPr lang="en-US" sz="2800" dirty="0" smtClean="0">
                <a:solidFill>
                  <a:schemeClr val="bg1"/>
                </a:solidFill>
              </a:rPr>
              <a:t>not transferable to other persons nor may be inherited.</a:t>
            </a:r>
            <a:endParaRPr lang="en-US" sz="2800" dirty="0">
              <a:solidFill>
                <a:schemeClr val="bg1"/>
              </a:solidFill>
            </a:endParaRPr>
          </a:p>
        </p:txBody>
      </p:sp>
    </p:spTree>
    <p:extLst>
      <p:ext uri="{BB962C8B-B14F-4D97-AF65-F5344CB8AC3E}">
        <p14:creationId xmlns:p14="http://schemas.microsoft.com/office/powerpoint/2010/main" xmlns="" val="32074210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853D71C9-3418-40CF-98F5-A030399CB28A}"/>
              </a:ext>
            </a:extLst>
          </p:cNvPr>
          <p:cNvSpPr>
            <a:spLocks noGrp="1"/>
          </p:cNvSpPr>
          <p:nvPr>
            <p:ph idx="1"/>
          </p:nvPr>
        </p:nvSpPr>
        <p:spPr/>
        <p:txBody>
          <a:bodyPr/>
          <a:lstStyle/>
          <a:p>
            <a:pPr algn="just"/>
            <a:r>
              <a:rPr lang="en-US" sz="2800" dirty="0" smtClean="0">
                <a:solidFill>
                  <a:schemeClr val="bg1"/>
                </a:solidFill>
              </a:rPr>
              <a:t>Funds </a:t>
            </a:r>
            <a:r>
              <a:rPr lang="en-US" sz="2800" dirty="0">
                <a:solidFill>
                  <a:schemeClr val="bg1"/>
                </a:solidFill>
              </a:rPr>
              <a:t>for exercising entitlements deriving from compulsory health insurance and </a:t>
            </a:r>
            <a:r>
              <a:rPr lang="en-US" sz="2800" dirty="0" smtClean="0">
                <a:solidFill>
                  <a:schemeClr val="bg1"/>
                </a:solidFill>
              </a:rPr>
              <a:t>voluntary are </a:t>
            </a:r>
            <a:r>
              <a:rPr lang="en-US" sz="2800" dirty="0">
                <a:solidFill>
                  <a:schemeClr val="bg1"/>
                </a:solidFill>
              </a:rPr>
              <a:t>provided through health insurance contributions and other sources as well, in </a:t>
            </a:r>
            <a:r>
              <a:rPr lang="en-US" sz="2800" dirty="0" smtClean="0">
                <a:solidFill>
                  <a:schemeClr val="bg1"/>
                </a:solidFill>
              </a:rPr>
              <a:t>accordance with </a:t>
            </a:r>
            <a:r>
              <a:rPr lang="en-US" sz="2800" dirty="0">
                <a:solidFill>
                  <a:schemeClr val="bg1"/>
                </a:solidFill>
              </a:rPr>
              <a:t>law</a:t>
            </a:r>
            <a:r>
              <a:rPr lang="en-US" dirty="0">
                <a:solidFill>
                  <a:schemeClr val="bg1"/>
                </a:solidFill>
              </a:rPr>
              <a:t>.</a:t>
            </a:r>
          </a:p>
        </p:txBody>
      </p:sp>
    </p:spTree>
    <p:extLst>
      <p:ext uri="{BB962C8B-B14F-4D97-AF65-F5344CB8AC3E}">
        <p14:creationId xmlns:p14="http://schemas.microsoft.com/office/powerpoint/2010/main" xmlns="" val="32283307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F2AB7D5C-C8A1-4D2B-9164-57DF82A3BD66}"/>
              </a:ext>
            </a:extLst>
          </p:cNvPr>
          <p:cNvSpPr>
            <a:spLocks noGrp="1"/>
          </p:cNvSpPr>
          <p:nvPr>
            <p:ph idx="1"/>
          </p:nvPr>
        </p:nvSpPr>
        <p:spPr>
          <a:xfrm>
            <a:off x="1198562" y="1376643"/>
            <a:ext cx="8946541" cy="4195481"/>
          </a:xfrm>
        </p:spPr>
        <p:txBody>
          <a:bodyPr>
            <a:normAutofit/>
          </a:bodyPr>
          <a:lstStyle/>
          <a:p>
            <a:pPr algn="just"/>
            <a:r>
              <a:rPr lang="en-US" sz="2800" dirty="0" smtClean="0">
                <a:solidFill>
                  <a:schemeClr val="bg1"/>
                </a:solidFill>
              </a:rPr>
              <a:t>Compulsory </a:t>
            </a:r>
            <a:r>
              <a:rPr lang="en-US" sz="2800" dirty="0">
                <a:solidFill>
                  <a:schemeClr val="bg1"/>
                </a:solidFill>
              </a:rPr>
              <a:t>health insurance includes:</a:t>
            </a:r>
          </a:p>
          <a:p>
            <a:pPr algn="just"/>
            <a:r>
              <a:rPr lang="en-US" sz="2800" dirty="0">
                <a:solidFill>
                  <a:schemeClr val="bg1"/>
                </a:solidFill>
              </a:rPr>
              <a:t>1. insurance covering diseases and injuries not related to work;</a:t>
            </a:r>
          </a:p>
          <a:p>
            <a:pPr algn="just"/>
            <a:r>
              <a:rPr lang="en-US" sz="2800" dirty="0">
                <a:solidFill>
                  <a:schemeClr val="bg1"/>
                </a:solidFill>
              </a:rPr>
              <a:t>2. insurance covering work-related injuries or diseases</a:t>
            </a:r>
          </a:p>
        </p:txBody>
      </p:sp>
    </p:spTree>
    <p:extLst>
      <p:ext uri="{BB962C8B-B14F-4D97-AF65-F5344CB8AC3E}">
        <p14:creationId xmlns:p14="http://schemas.microsoft.com/office/powerpoint/2010/main" xmlns="" val="224092539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10913</TotalTime>
  <Words>2422</Words>
  <Application>Microsoft Office PowerPoint</Application>
  <PresentationFormat>Custom</PresentationFormat>
  <Paragraphs>130</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Ion</vt:lpstr>
      <vt:lpstr>PATIENTS' RIGHTS FROM MANDATORY AND VOLUNTARY HEALTH INSURANCE - PRACTICAL ASPECTS </vt:lpstr>
      <vt:lpstr>HEALTH INSURANCE ACT </vt:lpstr>
      <vt:lpstr>Slide 3</vt:lpstr>
      <vt:lpstr>Slide 4</vt:lpstr>
      <vt:lpstr>Slide 5</vt:lpstr>
      <vt:lpstr>Slide 6</vt:lpstr>
      <vt:lpstr>Slide 7</vt:lpstr>
      <vt:lpstr>Slide 8</vt:lpstr>
      <vt:lpstr>Slide 9</vt:lpstr>
      <vt:lpstr>COMPULSORY HEALTH INSURANCE PRINCIPLES </vt:lpstr>
      <vt:lpstr>The principle of obligation</vt:lpstr>
      <vt:lpstr>Solidarity and Reciprocity Principle </vt:lpstr>
      <vt:lpstr>Transparency Principle </vt:lpstr>
      <vt:lpstr>Principle of Protection of Insured Persons’ Rights and Protection of the Public Interest </vt:lpstr>
      <vt:lpstr>Principle of Compulsory Health Care Insurance Continuous Quality Improvement </vt:lpstr>
      <vt:lpstr>Principle of Compulsory Health Care Insurance Efficiency and Cost-Effectiveness </vt:lpstr>
      <vt:lpstr>INSURED PERSONS AND OTHER PERSONS INSURED WITH REGARD TO PARTICULAR CIRCUMSTANCES </vt:lpstr>
      <vt:lpstr>The Insured </vt:lpstr>
      <vt:lpstr>The Insured </vt:lpstr>
      <vt:lpstr>The Insured </vt:lpstr>
      <vt:lpstr>Slide 21</vt:lpstr>
      <vt:lpstr>Slide 22</vt:lpstr>
      <vt:lpstr>Slide 23</vt:lpstr>
      <vt:lpstr>Slide 24</vt:lpstr>
      <vt:lpstr>Slide 25</vt:lpstr>
      <vt:lpstr>Slide 26</vt:lpstr>
      <vt:lpstr>Slide 27</vt:lpstr>
      <vt:lpstr>Slide 28</vt:lpstr>
      <vt:lpstr>Slide 29</vt:lpstr>
      <vt:lpstr>ENTITLEMENTS DERIVING FROM COMPULSORY HEALTH CARE INSURANCE </vt:lpstr>
      <vt:lpstr>Entitlement to Health Care </vt:lpstr>
      <vt:lpstr>Slide 32</vt:lpstr>
      <vt:lpstr>Slide 33</vt:lpstr>
      <vt:lpstr>Slide 34</vt:lpstr>
      <vt:lpstr>Voluntary health insurance</vt:lpstr>
      <vt:lpstr>Slide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МАЛИГНЕ БОЛЕСТИ</dc:title>
  <dc:creator>Milena Stefanovic</dc:creator>
  <cp:lastModifiedBy>Milanče Sin</cp:lastModifiedBy>
  <cp:revision>246</cp:revision>
  <dcterms:created xsi:type="dcterms:W3CDTF">2018-10-26T17:27:32Z</dcterms:created>
  <dcterms:modified xsi:type="dcterms:W3CDTF">2024-02-12T14:06:44Z</dcterms:modified>
</cp:coreProperties>
</file>